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6" r:id="rId5"/>
  </p:sldMasterIdLst>
  <p:notesMasterIdLst>
    <p:notesMasterId r:id="rId32"/>
  </p:notesMasterIdLst>
  <p:sldIdLst>
    <p:sldId id="289" r:id="rId6"/>
    <p:sldId id="291" r:id="rId7"/>
    <p:sldId id="290"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275" r:id="rId24"/>
    <p:sldId id="307" r:id="rId25"/>
    <p:sldId id="308" r:id="rId26"/>
    <p:sldId id="309" r:id="rId27"/>
    <p:sldId id="310" r:id="rId28"/>
    <p:sldId id="311" r:id="rId29"/>
    <p:sldId id="277" r:id="rId30"/>
    <p:sldId id="312" r:id="rId31"/>
  </p:sldIdLst>
  <p:sldSz cx="9144000" cy="5143500" type="screen16x9"/>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16C"/>
    <a:srgbClr val="000000"/>
    <a:srgbClr val="AE0019"/>
    <a:srgbClr val="E3E5ED"/>
    <a:srgbClr val="FFFFFF"/>
    <a:srgbClr val="283F59"/>
    <a:srgbClr val="007FB0"/>
    <a:srgbClr val="0D6BA0"/>
    <a:srgbClr val="BE16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6036A-C772-4168-9E0A-2B1AB6C3AA08}" v="14" dt="2024-09-17T08:29:17.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6"/>
  </p:normalViewPr>
  <p:slideViewPr>
    <p:cSldViewPr snapToGrid="0" snapToObjects="1">
      <p:cViewPr varScale="1">
        <p:scale>
          <a:sx n="142" d="100"/>
          <a:sy n="142" d="100"/>
        </p:scale>
        <p:origin x="732"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Pledger" userId="dd7a373e-8b55-4712-b668-17a539ff0718" providerId="ADAL" clId="{B6C6036A-C772-4168-9E0A-2B1AB6C3AA08}"/>
    <pc:docChg chg="custSel addSld modSld">
      <pc:chgData name="Joanne Pledger" userId="dd7a373e-8b55-4712-b668-17a539ff0718" providerId="ADAL" clId="{B6C6036A-C772-4168-9E0A-2B1AB6C3AA08}" dt="2024-09-17T08:31:05.296" v="391" actId="20577"/>
      <pc:docMkLst>
        <pc:docMk/>
      </pc:docMkLst>
      <pc:sldChg chg="addSp delSp modSp add mod modNotesTx">
        <pc:chgData name="Joanne Pledger" userId="dd7a373e-8b55-4712-b668-17a539ff0718" providerId="ADAL" clId="{B6C6036A-C772-4168-9E0A-2B1AB6C3AA08}" dt="2024-09-17T08:31:05.296" v="391" actId="20577"/>
        <pc:sldMkLst>
          <pc:docMk/>
          <pc:sldMk cId="2858579497" sldId="312"/>
        </pc:sldMkLst>
        <pc:spChg chg="mod">
          <ac:chgData name="Joanne Pledger" userId="dd7a373e-8b55-4712-b668-17a539ff0718" providerId="ADAL" clId="{B6C6036A-C772-4168-9E0A-2B1AB6C3AA08}" dt="2024-09-17T08:29:08.008" v="296" actId="20577"/>
          <ac:spMkLst>
            <pc:docMk/>
            <pc:sldMk cId="2858579497" sldId="312"/>
            <ac:spMk id="2" creationId="{EA9978BF-554B-A8F5-ED1F-0E4B17D58277}"/>
          </ac:spMkLst>
        </pc:spChg>
        <pc:spChg chg="add del mod">
          <ac:chgData name="Joanne Pledger" userId="dd7a373e-8b55-4712-b668-17a539ff0718" providerId="ADAL" clId="{B6C6036A-C772-4168-9E0A-2B1AB6C3AA08}" dt="2024-09-17T08:25:30.127" v="7" actId="478"/>
          <ac:spMkLst>
            <pc:docMk/>
            <pc:sldMk cId="2858579497" sldId="312"/>
            <ac:spMk id="3" creationId="{FB736F5D-754D-4FBE-6201-6176819999BB}"/>
          </ac:spMkLst>
        </pc:spChg>
        <pc:spChg chg="add del mod">
          <ac:chgData name="Joanne Pledger" userId="dd7a373e-8b55-4712-b668-17a539ff0718" providerId="ADAL" clId="{B6C6036A-C772-4168-9E0A-2B1AB6C3AA08}" dt="2024-09-17T08:29:15.681" v="300" actId="1076"/>
          <ac:spMkLst>
            <pc:docMk/>
            <pc:sldMk cId="2858579497" sldId="312"/>
            <ac:spMk id="4" creationId="{530C2E47-B1F0-D766-00A3-31F15C75D8FC}"/>
          </ac:spMkLst>
        </pc:spChg>
        <pc:spChg chg="add mod">
          <ac:chgData name="Joanne Pledger" userId="dd7a373e-8b55-4712-b668-17a539ff0718" providerId="ADAL" clId="{B6C6036A-C772-4168-9E0A-2B1AB6C3AA08}" dt="2024-09-17T08:30:39.999" v="325" actId="1076"/>
          <ac:spMkLst>
            <pc:docMk/>
            <pc:sldMk cId="2858579497" sldId="312"/>
            <ac:spMk id="6" creationId="{A5EA55D3-F17B-A589-0442-5784644DE5EF}"/>
          </ac:spMkLst>
        </pc:spChg>
        <pc:picChg chg="add mod">
          <ac:chgData name="Joanne Pledger" userId="dd7a373e-8b55-4712-b668-17a539ff0718" providerId="ADAL" clId="{B6C6036A-C772-4168-9E0A-2B1AB6C3AA08}" dt="2024-09-17T08:29:17.449" v="301" actId="1076"/>
          <ac:picMkLst>
            <pc:docMk/>
            <pc:sldMk cId="2858579497" sldId="312"/>
            <ac:picMk id="1028" creationId="{65DD773B-4D73-6A34-65F6-AB0E40346584}"/>
          </ac:picMkLst>
        </pc:picChg>
      </pc:sldChg>
    </pc:docChg>
  </pc:docChgLst>
  <pc:docChgLst>
    <pc:chgData name="Joanne Pledger (School of Engineering and Computing)" userId="dd7a373e-8b55-4712-b668-17a539ff0718" providerId="ADAL" clId="{B9990B65-D3A6-495A-8CCD-9563EC47CD13}"/>
    <pc:docChg chg="undo custSel addSld delSld modSld sldOrd">
      <pc:chgData name="Joanne Pledger (School of Engineering and Computing)" userId="dd7a373e-8b55-4712-b668-17a539ff0718" providerId="ADAL" clId="{B9990B65-D3A6-495A-8CCD-9563EC47CD13}" dt="2024-08-07T13:06:04.628" v="32" actId="1076"/>
      <pc:docMkLst>
        <pc:docMk/>
      </pc:docMkLst>
      <pc:sldChg chg="addSp delSp modSp mod">
        <pc:chgData name="Joanne Pledger (School of Engineering and Computing)" userId="dd7a373e-8b55-4712-b668-17a539ff0718" providerId="ADAL" clId="{B9990B65-D3A6-495A-8CCD-9563EC47CD13}" dt="2024-08-07T10:56:08.817" v="13"/>
        <pc:sldMkLst>
          <pc:docMk/>
          <pc:sldMk cId="1894590991" sldId="289"/>
        </pc:sldMkLst>
        <pc:picChg chg="add del mod">
          <ac:chgData name="Joanne Pledger (School of Engineering and Computing)" userId="dd7a373e-8b55-4712-b668-17a539ff0718" providerId="ADAL" clId="{B9990B65-D3A6-495A-8CCD-9563EC47CD13}" dt="2024-08-07T10:56:08.817" v="13"/>
          <ac:picMkLst>
            <pc:docMk/>
            <pc:sldMk cId="1894590991" sldId="289"/>
            <ac:picMk id="2" creationId="{AF8654C5-C89A-1BC3-E0A6-8625180A2BF6}"/>
          </ac:picMkLst>
        </pc:picChg>
        <pc:picChg chg="mod">
          <ac:chgData name="Joanne Pledger (School of Engineering and Computing)" userId="dd7a373e-8b55-4712-b668-17a539ff0718" providerId="ADAL" clId="{B9990B65-D3A6-495A-8CCD-9563EC47CD13}" dt="2024-08-07T10:56:07.722" v="11" actId="1076"/>
          <ac:picMkLst>
            <pc:docMk/>
            <pc:sldMk cId="1894590991" sldId="289"/>
            <ac:picMk id="12" creationId="{03FE453D-34F1-87DF-1207-9DCF0CCBD695}"/>
          </ac:picMkLst>
        </pc:picChg>
      </pc:sldChg>
      <pc:sldChg chg="addSp delSp modSp mod">
        <pc:chgData name="Joanne Pledger (School of Engineering and Computing)" userId="dd7a373e-8b55-4712-b668-17a539ff0718" providerId="ADAL" clId="{B9990B65-D3A6-495A-8CCD-9563EC47CD13}" dt="2024-08-07T13:06:04.628" v="32" actId="1076"/>
        <pc:sldMkLst>
          <pc:docMk/>
          <pc:sldMk cId="183529040" sldId="291"/>
        </pc:sldMkLst>
        <pc:spChg chg="mod">
          <ac:chgData name="Joanne Pledger (School of Engineering and Computing)" userId="dd7a373e-8b55-4712-b668-17a539ff0718" providerId="ADAL" clId="{B9990B65-D3A6-495A-8CCD-9563EC47CD13}" dt="2024-08-07T10:54:00.474" v="0" actId="207"/>
          <ac:spMkLst>
            <pc:docMk/>
            <pc:sldMk cId="183529040" sldId="291"/>
            <ac:spMk id="2" creationId="{05011E1F-4BF3-F7B6-A2EB-7C9087A93711}"/>
          </ac:spMkLst>
        </pc:spChg>
        <pc:spChg chg="add del mod">
          <ac:chgData name="Joanne Pledger (School of Engineering and Computing)" userId="dd7a373e-8b55-4712-b668-17a539ff0718" providerId="ADAL" clId="{B9990B65-D3A6-495A-8CCD-9563EC47CD13}" dt="2024-08-07T13:01:49.532" v="28"/>
          <ac:spMkLst>
            <pc:docMk/>
            <pc:sldMk cId="183529040" sldId="291"/>
            <ac:spMk id="5" creationId="{593C208E-818D-3355-2645-AC8B2F9B4D0C}"/>
          </ac:spMkLst>
        </pc:spChg>
        <pc:spChg chg="mod">
          <ac:chgData name="Joanne Pledger (School of Engineering and Computing)" userId="dd7a373e-8b55-4712-b668-17a539ff0718" providerId="ADAL" clId="{B9990B65-D3A6-495A-8CCD-9563EC47CD13}" dt="2024-08-07T12:58:18.366" v="22"/>
          <ac:spMkLst>
            <pc:docMk/>
            <pc:sldMk cId="183529040" sldId="291"/>
            <ac:spMk id="11" creationId="{32702412-8731-9383-C37C-171D34F4EC60}"/>
          </ac:spMkLst>
        </pc:spChg>
        <pc:grpChg chg="add del">
          <ac:chgData name="Joanne Pledger (School of Engineering and Computing)" userId="dd7a373e-8b55-4712-b668-17a539ff0718" providerId="ADAL" clId="{B9990B65-D3A6-495A-8CCD-9563EC47CD13}" dt="2024-08-07T13:01:48.635" v="26" actId="478"/>
          <ac:grpSpMkLst>
            <pc:docMk/>
            <pc:sldMk cId="183529040" sldId="291"/>
            <ac:grpSpMk id="3" creationId="{C9315B76-9C69-8495-3FD4-87B8F85E93BB}"/>
          </ac:grpSpMkLst>
        </pc:grpChg>
        <pc:grpChg chg="add mod">
          <ac:chgData name="Joanne Pledger (School of Engineering and Computing)" userId="dd7a373e-8b55-4712-b668-17a539ff0718" providerId="ADAL" clId="{B9990B65-D3A6-495A-8CCD-9563EC47CD13}" dt="2024-08-07T13:06:04.628" v="32" actId="1076"/>
          <ac:grpSpMkLst>
            <pc:docMk/>
            <pc:sldMk cId="183529040" sldId="291"/>
            <ac:grpSpMk id="5" creationId="{E682A820-27F3-64F0-0536-7F4735662186}"/>
          </ac:grpSpMkLst>
        </pc:grpChg>
        <pc:grpChg chg="add del mod">
          <ac:chgData name="Joanne Pledger (School of Engineering and Computing)" userId="dd7a373e-8b55-4712-b668-17a539ff0718" providerId="ADAL" clId="{B9990B65-D3A6-495A-8CCD-9563EC47CD13}" dt="2024-08-07T13:01:46.097" v="23"/>
          <ac:grpSpMkLst>
            <pc:docMk/>
            <pc:sldMk cId="183529040" sldId="291"/>
            <ac:grpSpMk id="9" creationId="{2036B01C-06FA-8863-9B21-E120594A7955}"/>
          </ac:grpSpMkLst>
        </pc:grpChg>
        <pc:picChg chg="del mod">
          <ac:chgData name="Joanne Pledger (School of Engineering and Computing)" userId="dd7a373e-8b55-4712-b668-17a539ff0718" providerId="ADAL" clId="{B9990B65-D3A6-495A-8CCD-9563EC47CD13}" dt="2024-08-07T13:04:21.079" v="30" actId="478"/>
          <ac:picMkLst>
            <pc:docMk/>
            <pc:sldMk cId="183529040" sldId="291"/>
            <ac:picMk id="4" creationId="{E1D586BC-0ED4-7519-EB05-32FA23DB98F0}"/>
          </ac:picMkLst>
        </pc:picChg>
        <pc:picChg chg="del">
          <ac:chgData name="Joanne Pledger (School of Engineering and Computing)" userId="dd7a373e-8b55-4712-b668-17a539ff0718" providerId="ADAL" clId="{B9990B65-D3A6-495A-8CCD-9563EC47CD13}" dt="2024-08-07T10:55:28.343" v="1" actId="478"/>
          <ac:picMkLst>
            <pc:docMk/>
            <pc:sldMk cId="183529040" sldId="291"/>
            <ac:picMk id="5" creationId="{343D376F-8005-D364-F42F-1A25C526F991}"/>
          </ac:picMkLst>
        </pc:picChg>
        <pc:picChg chg="add del mod">
          <ac:chgData name="Joanne Pledger (School of Engineering and Computing)" userId="dd7a373e-8b55-4712-b668-17a539ff0718" providerId="ADAL" clId="{B9990B65-D3A6-495A-8CCD-9563EC47CD13}" dt="2024-08-07T13:04:21.079" v="30" actId="478"/>
          <ac:picMkLst>
            <pc:docMk/>
            <pc:sldMk cId="183529040" sldId="291"/>
            <ac:picMk id="8" creationId="{A5795D00-41CF-F99C-CD77-E4C8BD8E161E}"/>
          </ac:picMkLst>
        </pc:picChg>
        <pc:picChg chg="mod">
          <ac:chgData name="Joanne Pledger (School of Engineering and Computing)" userId="dd7a373e-8b55-4712-b668-17a539ff0718" providerId="ADAL" clId="{B9990B65-D3A6-495A-8CCD-9563EC47CD13}" dt="2024-08-07T13:04:21.709" v="31"/>
          <ac:picMkLst>
            <pc:docMk/>
            <pc:sldMk cId="183529040" sldId="291"/>
            <ac:picMk id="9" creationId="{3416CF84-840B-B1EE-6973-4AE08EA66A86}"/>
          </ac:picMkLst>
        </pc:picChg>
        <pc:picChg chg="mod">
          <ac:chgData name="Joanne Pledger (School of Engineering and Computing)" userId="dd7a373e-8b55-4712-b668-17a539ff0718" providerId="ADAL" clId="{B9990B65-D3A6-495A-8CCD-9563EC47CD13}" dt="2024-08-07T12:58:18.366" v="22"/>
          <ac:picMkLst>
            <pc:docMk/>
            <pc:sldMk cId="183529040" sldId="291"/>
            <ac:picMk id="10" creationId="{6993C657-22F3-2670-3856-7A341FE1A932}"/>
          </ac:picMkLst>
        </pc:picChg>
        <pc:picChg chg="mod">
          <ac:chgData name="Joanne Pledger (School of Engineering and Computing)" userId="dd7a373e-8b55-4712-b668-17a539ff0718" providerId="ADAL" clId="{B9990B65-D3A6-495A-8CCD-9563EC47CD13}" dt="2024-08-07T13:04:21.709" v="31"/>
          <ac:picMkLst>
            <pc:docMk/>
            <pc:sldMk cId="183529040" sldId="291"/>
            <ac:picMk id="10" creationId="{DF7D16E6-D4C8-D0CD-D3AB-E4862780F757}"/>
          </ac:picMkLst>
        </pc:picChg>
        <pc:picChg chg="mod">
          <ac:chgData name="Joanne Pledger (School of Engineering and Computing)" userId="dd7a373e-8b55-4712-b668-17a539ff0718" providerId="ADAL" clId="{B9990B65-D3A6-495A-8CCD-9563EC47CD13}" dt="2024-08-07T13:04:21.709" v="31"/>
          <ac:picMkLst>
            <pc:docMk/>
            <pc:sldMk cId="183529040" sldId="291"/>
            <ac:picMk id="11" creationId="{EDFC5542-4EFA-DBE5-DA74-D8E8C21263E7}"/>
          </ac:picMkLst>
        </pc:picChg>
        <pc:picChg chg="del mod">
          <ac:chgData name="Joanne Pledger (School of Engineering and Computing)" userId="dd7a373e-8b55-4712-b668-17a539ff0718" providerId="ADAL" clId="{B9990B65-D3A6-495A-8CCD-9563EC47CD13}" dt="2024-08-07T13:04:21.079" v="30" actId="478"/>
          <ac:picMkLst>
            <pc:docMk/>
            <pc:sldMk cId="183529040" sldId="291"/>
            <ac:picMk id="12" creationId="{03FE453D-34F1-87DF-1207-9DCF0CCBD695}"/>
          </ac:picMkLst>
        </pc:picChg>
      </pc:sldChg>
      <pc:sldChg chg="add del ord">
        <pc:chgData name="Joanne Pledger (School of Engineering and Computing)" userId="dd7a373e-8b55-4712-b668-17a539ff0718" providerId="ADAL" clId="{B9990B65-D3A6-495A-8CCD-9563EC47CD13}" dt="2024-08-07T13:01:56.318" v="29" actId="47"/>
        <pc:sldMkLst>
          <pc:docMk/>
          <pc:sldMk cId="52653441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6C143-6992-4AA0-8980-661F43B00AEA}" type="datetimeFigureOut">
              <a:rPr lang="en-GB" smtClean="0"/>
              <a:t>17/09/2024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D7F72-E1A4-4989-B677-EF08158FED5C}" type="slidenum">
              <a:rPr lang="en-GB" smtClean="0"/>
              <a:t>‹#›</a:t>
            </a:fld>
            <a:endParaRPr lang="en-GB"/>
          </a:p>
        </p:txBody>
      </p:sp>
    </p:spTree>
    <p:extLst>
      <p:ext uri="{BB962C8B-B14F-4D97-AF65-F5344CB8AC3E}">
        <p14:creationId xmlns:p14="http://schemas.microsoft.com/office/powerpoint/2010/main" val="22467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sawebb.org/images/archive/category/solarsyste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of the </a:t>
            </a:r>
            <a:r>
              <a:rPr lang="en-GB"/>
              <a:t>Solar System from Webb here: </a:t>
            </a:r>
            <a:r>
              <a:rPr lang="en-GB">
                <a:hlinkClick r:id="rId3"/>
              </a:rPr>
              <a:t>Image Archive: Solar System |ESA/Webb (esawebb.org)</a:t>
            </a:r>
            <a:r>
              <a:rPr lang="en-GB"/>
              <a:t> </a:t>
            </a:r>
            <a:endParaRPr lang="en-GB" dirty="0"/>
          </a:p>
        </p:txBody>
      </p:sp>
      <p:sp>
        <p:nvSpPr>
          <p:cNvPr id="4" name="Slide Number Placeholder 3"/>
          <p:cNvSpPr>
            <a:spLocks noGrp="1"/>
          </p:cNvSpPr>
          <p:nvPr>
            <p:ph type="sldNum" sz="quarter" idx="5"/>
          </p:nvPr>
        </p:nvSpPr>
        <p:spPr/>
        <p:txBody>
          <a:bodyPr/>
          <a:lstStyle/>
          <a:p>
            <a:fld id="{94BD7F72-E1A4-4989-B677-EF08158FED5C}" type="slidenum">
              <a:rPr lang="en-GB" smtClean="0"/>
              <a:t>26</a:t>
            </a:fld>
            <a:endParaRPr lang="en-GB"/>
          </a:p>
        </p:txBody>
      </p:sp>
    </p:spTree>
    <p:extLst>
      <p:ext uri="{BB962C8B-B14F-4D97-AF65-F5344CB8AC3E}">
        <p14:creationId xmlns:p14="http://schemas.microsoft.com/office/powerpoint/2010/main" val="1324987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CLan Title Red">
    <p:bg>
      <p:bgPr>
        <a:solidFill>
          <a:srgbClr val="AE001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UCLan Tabl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577816273"/>
              </p:ext>
            </p:extLst>
          </p:nvPr>
        </p:nvGraphicFramePr>
        <p:xfrm>
          <a:off x="650124" y="1320036"/>
          <a:ext cx="7771980" cy="2688200"/>
        </p:xfrm>
        <a:graphic>
          <a:graphicData uri="http://schemas.openxmlformats.org/drawingml/2006/table">
            <a:tbl>
              <a:tblPr firstRow="1" bandRow="1">
                <a:tableStyleId>{073A0DAA-6AF3-43AB-8588-CEC1D06C72B9}</a:tableStyleId>
              </a:tblPr>
              <a:tblGrid>
                <a:gridCol w="1295330">
                  <a:extLst>
                    <a:ext uri="{9D8B030D-6E8A-4147-A177-3AD203B41FA5}">
                      <a16:colId xmlns:a16="http://schemas.microsoft.com/office/drawing/2014/main" val="20000"/>
                    </a:ext>
                  </a:extLst>
                </a:gridCol>
                <a:gridCol w="1295330">
                  <a:extLst>
                    <a:ext uri="{9D8B030D-6E8A-4147-A177-3AD203B41FA5}">
                      <a16:colId xmlns:a16="http://schemas.microsoft.com/office/drawing/2014/main" val="20001"/>
                    </a:ext>
                  </a:extLst>
                </a:gridCol>
                <a:gridCol w="1295330">
                  <a:extLst>
                    <a:ext uri="{9D8B030D-6E8A-4147-A177-3AD203B41FA5}">
                      <a16:colId xmlns:a16="http://schemas.microsoft.com/office/drawing/2014/main" val="20002"/>
                    </a:ext>
                  </a:extLst>
                </a:gridCol>
                <a:gridCol w="1295330">
                  <a:extLst>
                    <a:ext uri="{9D8B030D-6E8A-4147-A177-3AD203B41FA5}">
                      <a16:colId xmlns:a16="http://schemas.microsoft.com/office/drawing/2014/main" val="20003"/>
                    </a:ext>
                  </a:extLst>
                </a:gridCol>
                <a:gridCol w="1295330">
                  <a:extLst>
                    <a:ext uri="{9D8B030D-6E8A-4147-A177-3AD203B41FA5}">
                      <a16:colId xmlns:a16="http://schemas.microsoft.com/office/drawing/2014/main" val="20004"/>
                    </a:ext>
                  </a:extLst>
                </a:gridCol>
                <a:gridCol w="1295330">
                  <a:extLst>
                    <a:ext uri="{9D8B030D-6E8A-4147-A177-3AD203B41FA5}">
                      <a16:colId xmlns:a16="http://schemas.microsoft.com/office/drawing/2014/main" val="20005"/>
                    </a:ext>
                  </a:extLst>
                </a:gridCol>
              </a:tblGrid>
              <a:tr h="672050">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tc>
                  <a:txBody>
                    <a:bodyPr/>
                    <a:lstStyle/>
                    <a:p>
                      <a:endParaRPr lang="en-US" b="0" dirty="0"/>
                    </a:p>
                  </a:txBody>
                  <a:tcPr/>
                </a:tc>
                <a:extLst>
                  <a:ext uri="{0D108BD9-81ED-4DB2-BD59-A6C34878D82A}">
                    <a16:rowId xmlns:a16="http://schemas.microsoft.com/office/drawing/2014/main" val="10000"/>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6720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688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CLan Text - 2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in single or multiple columns</a:t>
            </a:r>
          </a:p>
        </p:txBody>
      </p:sp>
      <p:sp>
        <p:nvSpPr>
          <p:cNvPr id="3" name="Content Placeholder 2"/>
          <p:cNvSpPr>
            <a:spLocks noGrp="1"/>
          </p:cNvSpPr>
          <p:nvPr>
            <p:ph idx="1"/>
          </p:nvPr>
        </p:nvSpPr>
        <p:spPr>
          <a:xfrm>
            <a:off x="650127"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638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an Text - 3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Text can work alongside imagery and charts</a:t>
            </a:r>
          </a:p>
        </p:txBody>
      </p:sp>
      <p:sp>
        <p:nvSpPr>
          <p:cNvPr id="3" name="Content Placeholder 2"/>
          <p:cNvSpPr>
            <a:spLocks noGrp="1"/>
          </p:cNvSpPr>
          <p:nvPr>
            <p:ph idx="1"/>
          </p:nvPr>
        </p:nvSpPr>
        <p:spPr>
          <a:xfrm>
            <a:off x="650127"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6" name="Content Placeholder 2"/>
          <p:cNvSpPr>
            <a:spLocks noGrp="1"/>
          </p:cNvSpPr>
          <p:nvPr>
            <p:ph idx="12"/>
          </p:nvPr>
        </p:nvSpPr>
        <p:spPr>
          <a:xfrm>
            <a:off x="335953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
        <p:nvSpPr>
          <p:cNvPr id="7" name="Content Placeholder 2"/>
          <p:cNvSpPr>
            <a:spLocks noGrp="1"/>
          </p:cNvSpPr>
          <p:nvPr>
            <p:ph idx="13"/>
          </p:nvPr>
        </p:nvSpPr>
        <p:spPr>
          <a:xfrm>
            <a:off x="6068948" y="1200151"/>
            <a:ext cx="2424925"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720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an - Full screen image">
    <p:bg>
      <p:bgRef idx="1001">
        <a:schemeClr val="bg2"/>
      </p:bgRef>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3999" cy="5143500"/>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193554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an Feature Red">
    <p:bg>
      <p:bgPr>
        <a:solidFill>
          <a:srgbClr val="AE0019"/>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11"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431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an Feature Blue">
    <p:bg>
      <p:bgPr>
        <a:solidFill>
          <a:srgbClr val="0D6BA0"/>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FFFFFF"/>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6" name="Picture 5"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
        <p:nvSpPr>
          <p:cNvPr id="5"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FFFFFF"/>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FFFFFF"/>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4142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an Feature Off-White">
    <p:bg>
      <p:bgPr>
        <a:solidFill>
          <a:srgbClr val="E3E5ED"/>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50127" y="1200151"/>
            <a:ext cx="3801921" cy="3394472"/>
          </a:xfrm>
        </p:spPr>
        <p:txBody>
          <a:bodyPr lIns="0" tIns="0" rIns="0" bIns="0" anchor="t" anchorCtr="0">
            <a:noAutofit/>
          </a:bodyPr>
          <a:lstStyle>
            <a:lvl1pPr marL="0" indent="0" algn="l">
              <a:lnSpc>
                <a:spcPct val="90000"/>
              </a:lnSpc>
              <a:buNone/>
              <a:defRPr sz="3200" b="1" i="0" baseline="0">
                <a:solidFill>
                  <a:srgbClr val="34516C"/>
                </a:solidFill>
                <a:latin typeface="Avenir Next LT Pro" panose="020B0504020202020204" pitchFamily="34" charset="0"/>
                <a:cs typeface="Avenir Next LT Pro" panose="020B0504020202020204" pitchFamily="34" charset="0"/>
              </a:defRPr>
            </a:lvl1pPr>
            <a:lvl2pPr algn="l">
              <a:defRPr sz="1400">
                <a:solidFill>
                  <a:srgbClr val="FFFFFF"/>
                </a:solidFill>
                <a:latin typeface="Avenir Next Bold"/>
                <a:cs typeface="Avenir Next Bold"/>
              </a:defRPr>
            </a:lvl2pPr>
            <a:lvl3pPr algn="l">
              <a:defRPr sz="1400">
                <a:solidFill>
                  <a:srgbClr val="FFFFFF"/>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dirty="0"/>
              <a:t>Quotes, features </a:t>
            </a:r>
            <a:br>
              <a:rPr lang="en-US" dirty="0"/>
            </a:br>
            <a:r>
              <a:rPr lang="en-US" dirty="0"/>
              <a:t>or statistics can </a:t>
            </a:r>
            <a:br>
              <a:rPr lang="en-US" dirty="0"/>
            </a:br>
            <a:r>
              <a:rPr lang="en-US" dirty="0"/>
              <a:t>be pulled out in </a:t>
            </a:r>
            <a:br>
              <a:rPr lang="en-US" dirty="0"/>
            </a:br>
            <a:r>
              <a:rPr lang="en-US" dirty="0"/>
              <a:t>a larger style.</a:t>
            </a:r>
          </a:p>
        </p:txBody>
      </p:sp>
      <p:pic>
        <p:nvPicPr>
          <p:cNvPr id="5" name="Picture 4"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
        <p:nvSpPr>
          <p:cNvPr id="8" name="Content Placeholder 2"/>
          <p:cNvSpPr>
            <a:spLocks noGrp="1"/>
          </p:cNvSpPr>
          <p:nvPr>
            <p:ph idx="11"/>
          </p:nvPr>
        </p:nvSpPr>
        <p:spPr>
          <a:xfrm>
            <a:off x="4691952" y="1200151"/>
            <a:ext cx="3801921"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431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3758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171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51571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CLan Title Blue">
    <p:bg>
      <p:bgPr>
        <a:solidFill>
          <a:srgbClr val="0D6BA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2237865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40911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CBC7F-1BE7-FF49-86F5-D73961621B21}"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908466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CBC7F-1BE7-FF49-86F5-D73961621B21}"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7580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CBC7F-1BE7-FF49-86F5-D73961621B21}"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60265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2134970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CBC7F-1BE7-FF49-86F5-D73961621B21}"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15170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710040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CBC7F-1BE7-FF49-86F5-D73961621B21}"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4C40-442B-234B-92E0-F49273E8ECD7}" type="slidenum">
              <a:rPr lang="en-US" smtClean="0"/>
              <a:t>‹#›</a:t>
            </a:fld>
            <a:endParaRPr lang="en-US"/>
          </a:p>
        </p:txBody>
      </p:sp>
    </p:spTree>
    <p:extLst>
      <p:ext uri="{BB962C8B-B14F-4D97-AF65-F5344CB8AC3E}">
        <p14:creationId xmlns:p14="http://schemas.microsoft.com/office/powerpoint/2010/main" val="8232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CLan Title Grey">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FFFFFF"/>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FFFFFF"/>
                </a:solidFill>
                <a:latin typeface="Avenir Next Medium"/>
                <a:cs typeface="Avenir Next Medium"/>
              </a:rPr>
              <a:t>Where opportunity creates success</a:t>
            </a:r>
          </a:p>
        </p:txBody>
      </p:sp>
      <p:pic>
        <p:nvPicPr>
          <p:cNvPr id="9" name="Picture 8" descr="UCLan_logo_revers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64747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UCLan Title Off-White">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6690" y="2132949"/>
            <a:ext cx="4358427" cy="1163391"/>
          </a:xfrm>
        </p:spPr>
        <p:txBody>
          <a:bodyPr lIns="0" tIns="0" rIns="0" bIns="0" anchor="t" anchorCtr="0">
            <a:noAutofit/>
          </a:bodyPr>
          <a:lstStyle>
            <a:lvl1pPr algn="l">
              <a:lnSpc>
                <a:spcPct val="90000"/>
              </a:lnSpc>
              <a:defRPr sz="3200" b="1" i="0" baseline="0">
                <a:solidFill>
                  <a:srgbClr val="34516C"/>
                </a:solidFill>
                <a:latin typeface="Avenir Next LT Pro" panose="020B0504020202020204" pitchFamily="34" charset="0"/>
                <a:cs typeface="Avenir Next LT Pro" panose="020B0504020202020204" pitchFamily="34" charset="0"/>
              </a:defRPr>
            </a:lvl1pPr>
          </a:lstStyle>
          <a:p>
            <a:r>
              <a:rPr lang="en-US" dirty="0"/>
              <a:t>Presentation titles should be concise</a:t>
            </a:r>
          </a:p>
        </p:txBody>
      </p:sp>
      <p:sp>
        <p:nvSpPr>
          <p:cNvPr id="3" name="Subtitle 2"/>
          <p:cNvSpPr>
            <a:spLocks noGrp="1"/>
          </p:cNvSpPr>
          <p:nvPr>
            <p:ph type="subTitle" idx="1" hasCustomPrompt="1"/>
          </p:nvPr>
        </p:nvSpPr>
        <p:spPr>
          <a:xfrm>
            <a:off x="1156690" y="3296341"/>
            <a:ext cx="3652092" cy="727843"/>
          </a:xfrm>
        </p:spPr>
        <p:txBody>
          <a:bodyPr lIns="0" tIns="0" rIns="0" bIns="0" anchor="t" anchorCtr="0">
            <a:noAutofit/>
          </a:bodyPr>
          <a:lstStyle>
            <a:lvl1pPr marL="0" indent="0" algn="l">
              <a:lnSpc>
                <a:spcPct val="100000"/>
              </a:lnSpc>
              <a:buNone/>
              <a:defRPr sz="1800" baseline="0">
                <a:solidFill>
                  <a:srgbClr val="34516C"/>
                </a:solidFill>
                <a:latin typeface="Avenir Next LT Pro" panose="020B0504020202020204" pitchFamily="34" charset="0"/>
                <a:cs typeface="Avenir Next LT Pro" panose="020B05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subtitles should support the main title</a:t>
            </a:r>
          </a:p>
        </p:txBody>
      </p:sp>
      <p:sp>
        <p:nvSpPr>
          <p:cNvPr id="8" name="TextBox 7"/>
          <p:cNvSpPr txBox="1"/>
          <p:nvPr userDrawn="1"/>
        </p:nvSpPr>
        <p:spPr>
          <a:xfrm>
            <a:off x="1156690" y="4516505"/>
            <a:ext cx="3974024" cy="369332"/>
          </a:xfrm>
          <a:prstGeom prst="rect">
            <a:avLst/>
          </a:prstGeom>
          <a:noFill/>
        </p:spPr>
        <p:txBody>
          <a:bodyPr wrap="square" lIns="0" tIns="0" rIns="0" bIns="0" rtlCol="0">
            <a:noAutofit/>
          </a:bodyPr>
          <a:lstStyle/>
          <a:p>
            <a:r>
              <a:rPr lang="en-US" sz="1150" dirty="0">
                <a:solidFill>
                  <a:srgbClr val="34516C"/>
                </a:solidFill>
                <a:latin typeface="Avenir Next Medium"/>
                <a:cs typeface="Avenir Next Medium"/>
              </a:rPr>
              <a:t>Where opportunity creates success</a:t>
            </a:r>
          </a:p>
        </p:txBody>
      </p:sp>
      <p:pic>
        <p:nvPicPr>
          <p:cNvPr id="7" name="Picture 6"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894" y="471537"/>
            <a:ext cx="2744603" cy="891231"/>
          </a:xfrm>
          <a:prstGeom prst="rect">
            <a:avLst/>
          </a:prstGeom>
        </p:spPr>
      </p:pic>
    </p:spTree>
    <p:extLst>
      <p:ext uri="{BB962C8B-B14F-4D97-AF65-F5344CB8AC3E}">
        <p14:creationId xmlns:p14="http://schemas.microsoft.com/office/powerpoint/2010/main" val="3833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an Divider 1">
    <p:bg>
      <p:bgPr>
        <a:solidFill>
          <a:srgbClr val="AE0019"/>
        </a:solidFill>
        <a:effectLst/>
      </p:bgPr>
    </p:bg>
    <p:spTree>
      <p:nvGrpSpPr>
        <p:cNvPr id="1" name=""/>
        <p:cNvGrpSpPr/>
        <p:nvPr/>
      </p:nvGrpSpPr>
      <p:grpSpPr>
        <a:xfrm>
          <a:off x="0" y="0"/>
          <a:ext cx="0" cy="0"/>
          <a:chOff x="0" y="0"/>
          <a:chExt cx="0" cy="0"/>
        </a:xfrm>
      </p:grpSpPr>
      <p:pic>
        <p:nvPicPr>
          <p:cNvPr id="10" name="Picture 9"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8931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CLan Divider 2">
    <p:bg>
      <p:bgPr>
        <a:solidFill>
          <a:srgbClr val="0D6BA0"/>
        </a:solidFill>
        <a:effectLst/>
      </p:bgPr>
    </p:bg>
    <p:spTree>
      <p:nvGrpSpPr>
        <p:cNvPr id="1" name=""/>
        <p:cNvGrpSpPr/>
        <p:nvPr/>
      </p:nvGrpSpPr>
      <p:grpSpPr>
        <a:xfrm>
          <a:off x="0" y="0"/>
          <a:ext cx="0" cy="0"/>
          <a:chOff x="0" y="0"/>
          <a:chExt cx="0" cy="0"/>
        </a:xfrm>
      </p:grpSpPr>
      <p:pic>
        <p:nvPicPr>
          <p:cNvPr id="3" name="Picture 2" descr="gre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32563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CLan Divider 3">
    <p:bg>
      <p:bgPr>
        <a:solidFill>
          <a:srgbClr val="283F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5" name="Picture 4" descr="r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111134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CLan Divider 4">
    <p:bg>
      <p:bgPr>
        <a:solidFill>
          <a:srgbClr val="283F59"/>
        </a:solidFill>
        <a:effectLst/>
      </p:bgPr>
    </p:bg>
    <p:spTree>
      <p:nvGrpSpPr>
        <p:cNvPr id="1" name=""/>
        <p:cNvGrpSpPr/>
        <p:nvPr/>
      </p:nvGrpSpPr>
      <p:grpSpPr>
        <a:xfrm>
          <a:off x="0" y="0"/>
          <a:ext cx="0" cy="0"/>
          <a:chOff x="0" y="0"/>
          <a:chExt cx="0" cy="0"/>
        </a:xfrm>
      </p:grpSpPr>
      <p:pic>
        <p:nvPicPr>
          <p:cNvPr id="3" name="Picture 2" descr="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9250" y="0"/>
            <a:ext cx="3714750" cy="5143500"/>
          </a:xfrm>
          <a:prstGeom prst="rect">
            <a:avLst/>
          </a:prstGeom>
        </p:spPr>
      </p:pic>
      <p:sp>
        <p:nvSpPr>
          <p:cNvPr id="2" name="Title 1"/>
          <p:cNvSpPr>
            <a:spLocks noGrp="1"/>
          </p:cNvSpPr>
          <p:nvPr>
            <p:ph type="ctrTitle" hasCustomPrompt="1"/>
          </p:nvPr>
        </p:nvSpPr>
        <p:spPr>
          <a:xfrm>
            <a:off x="650127" y="1348091"/>
            <a:ext cx="4358427" cy="2076748"/>
          </a:xfrm>
        </p:spPr>
        <p:txBody>
          <a:bodyPr lIns="0" tIns="0" rIns="0" bIns="0" anchor="t" anchorCtr="0">
            <a:noAutofit/>
          </a:bodyPr>
          <a:lstStyle>
            <a:lvl1pPr algn="l">
              <a:lnSpc>
                <a:spcPct val="90000"/>
              </a:lnSpc>
              <a:defRPr sz="3600" b="1" i="0" baseline="0">
                <a:solidFill>
                  <a:srgbClr val="FFFFFF"/>
                </a:solidFill>
                <a:latin typeface="Avenir Next LT Pro" panose="020B0504020202020204" pitchFamily="34" charset="0"/>
                <a:cs typeface="Avenir Next LT Pro" panose="020B0504020202020204" pitchFamily="34" charset="0"/>
              </a:defRPr>
            </a:lvl1pPr>
          </a:lstStyle>
          <a:p>
            <a:r>
              <a:rPr lang="en-US" dirty="0"/>
              <a:t>Divider slides can act as breaks between sections</a:t>
            </a:r>
          </a:p>
        </p:txBody>
      </p:sp>
      <p:pic>
        <p:nvPicPr>
          <p:cNvPr id="9" name="Picture 8" descr="UCLan_logo_revers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47" y="286335"/>
            <a:ext cx="1360407" cy="441753"/>
          </a:xfrm>
          <a:prstGeom prst="rect">
            <a:avLst/>
          </a:prstGeom>
        </p:spPr>
      </p:pic>
    </p:spTree>
    <p:extLst>
      <p:ext uri="{BB962C8B-B14F-4D97-AF65-F5344CB8AC3E}">
        <p14:creationId xmlns:p14="http://schemas.microsoft.com/office/powerpoint/2010/main" val="213765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an Text - 1 col">
    <p:bg>
      <p:bgPr>
        <a:solidFill>
          <a:srgbClr val="E3E5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127" y="121296"/>
            <a:ext cx="6384680" cy="642468"/>
          </a:xfrm>
        </p:spPr>
        <p:txBody>
          <a:bodyPr lIns="0" tIns="0" rIns="0" bIns="0" anchor="b" anchorCtr="0">
            <a:noAutofit/>
          </a:bodyPr>
          <a:lstStyle>
            <a:lvl1pPr algn="l">
              <a:lnSpc>
                <a:spcPct val="90000"/>
              </a:lnSpc>
              <a:defRPr sz="2000" b="1" baseline="0">
                <a:solidFill>
                  <a:srgbClr val="34516C"/>
                </a:solidFill>
                <a:latin typeface="Avenir Next LT Pro" panose="020B0504020202020204" pitchFamily="34" charset="0"/>
                <a:cs typeface="Avenir Next LT Pro" panose="020B0504020202020204" pitchFamily="34" charset="0"/>
              </a:defRPr>
            </a:lvl1pPr>
          </a:lstStyle>
          <a:p>
            <a:r>
              <a:rPr lang="en-US" dirty="0"/>
              <a:t>Slide titles should be clear and captivating</a:t>
            </a:r>
          </a:p>
        </p:txBody>
      </p:sp>
      <p:sp>
        <p:nvSpPr>
          <p:cNvPr id="3" name="Content Placeholder 2"/>
          <p:cNvSpPr>
            <a:spLocks noGrp="1"/>
          </p:cNvSpPr>
          <p:nvPr>
            <p:ph idx="1"/>
          </p:nvPr>
        </p:nvSpPr>
        <p:spPr>
          <a:xfrm>
            <a:off x="650127" y="1200151"/>
            <a:ext cx="6384680" cy="3394472"/>
          </a:xfrm>
        </p:spPr>
        <p:txBody>
          <a:bodyPr lIns="0" tIns="0" rIns="0" bIns="0" anchor="t" anchorCtr="0">
            <a:noAutofit/>
          </a:bodyPr>
          <a:lstStyle>
            <a:lvl1pPr marL="180000" indent="-180000" algn="l">
              <a:spcBef>
                <a:spcPts val="900"/>
              </a:spcBef>
              <a:defRPr sz="1400">
                <a:solidFill>
                  <a:srgbClr val="34516C"/>
                </a:solidFill>
                <a:latin typeface="Avenir Next LT Pro" panose="020B0504020202020204" pitchFamily="34" charset="0"/>
                <a:cs typeface="Avenir Next LT Pro" panose="020B0504020202020204" pitchFamily="34" charset="0"/>
              </a:defRPr>
            </a:lvl1pPr>
            <a:lvl2pPr marL="396000" indent="-180000" algn="l">
              <a:spcBef>
                <a:spcPts val="450"/>
              </a:spcBef>
              <a:defRPr sz="1400">
                <a:solidFill>
                  <a:srgbClr val="34516C"/>
                </a:solidFill>
                <a:latin typeface="Avenir Next LT Pro" panose="020B0504020202020204" pitchFamily="34" charset="0"/>
                <a:cs typeface="Avenir Next LT Pro" panose="020B0504020202020204" pitchFamily="34" charset="0"/>
              </a:defRPr>
            </a:lvl2pPr>
            <a:lvl3pPr algn="l">
              <a:defRPr sz="1400">
                <a:solidFill>
                  <a:srgbClr val="34516C"/>
                </a:solidFill>
                <a:latin typeface="Avenir Next Bold"/>
                <a:cs typeface="Avenir Next Bold"/>
              </a:defRPr>
            </a:lvl3pPr>
            <a:lvl4pPr algn="l">
              <a:defRPr sz="1400">
                <a:solidFill>
                  <a:srgbClr val="34516C"/>
                </a:solidFill>
                <a:latin typeface="Avenir Next Bold"/>
                <a:cs typeface="Avenir Next Bold"/>
              </a:defRPr>
            </a:lvl4pPr>
            <a:lvl5pPr algn="l">
              <a:defRPr sz="1400">
                <a:solidFill>
                  <a:srgbClr val="34516C"/>
                </a:solidFill>
                <a:latin typeface="Avenir Next Bold"/>
                <a:cs typeface="Avenir Next Bold"/>
              </a:defRPr>
            </a:lvl5pPr>
          </a:lstStyle>
          <a:p>
            <a:pPr lvl="0"/>
            <a:r>
              <a:rPr lang="en-US"/>
              <a:t>Click to edit Master text styles</a:t>
            </a:r>
          </a:p>
          <a:p>
            <a:pPr lvl="1"/>
            <a:r>
              <a:rPr lang="en-US"/>
              <a:t>Second level</a:t>
            </a:r>
          </a:p>
        </p:txBody>
      </p:sp>
      <p:pic>
        <p:nvPicPr>
          <p:cNvPr id="10" name="Picture 9" descr="UCLan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29647" y="286335"/>
            <a:ext cx="1360407" cy="441754"/>
          </a:xfrm>
          <a:prstGeom prst="rect">
            <a:avLst/>
          </a:prstGeom>
        </p:spPr>
      </p:pic>
    </p:spTree>
    <p:extLst>
      <p:ext uri="{BB962C8B-B14F-4D97-AF65-F5344CB8AC3E}">
        <p14:creationId xmlns:p14="http://schemas.microsoft.com/office/powerpoint/2010/main" val="30553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9" r:id="rId2"/>
    <p:sldLayoutId id="2147493458" r:id="rId3"/>
    <p:sldLayoutId id="2147493460" r:id="rId4"/>
    <p:sldLayoutId id="2147493461" r:id="rId5"/>
    <p:sldLayoutId id="2147493462" r:id="rId6"/>
    <p:sldLayoutId id="2147493463" r:id="rId7"/>
    <p:sldLayoutId id="2147493464" r:id="rId8"/>
    <p:sldLayoutId id="2147493471" r:id="rId9"/>
    <p:sldLayoutId id="2147493475" r:id="rId10"/>
    <p:sldLayoutId id="2147493465" r:id="rId11"/>
    <p:sldLayoutId id="2147493470" r:id="rId12"/>
    <p:sldLayoutId id="2147493474" r:id="rId13"/>
    <p:sldLayoutId id="2147493467" r:id="rId14"/>
    <p:sldLayoutId id="2147493469" r:id="rId15"/>
    <p:sldLayoutId id="214749346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EACBC7F-1BE7-FF49-86F5-D73961621B21}" type="datetimeFigureOut">
              <a:rPr lang="en-US" smtClean="0"/>
              <a:t>9/17/2024</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D324C40-442B-234B-92E0-F49273E8ECD7}" type="slidenum">
              <a:rPr lang="en-US" smtClean="0"/>
              <a:t>‹#›</a:t>
            </a:fld>
            <a:endParaRPr lang="en-US"/>
          </a:p>
        </p:txBody>
      </p:sp>
    </p:spTree>
    <p:extLst>
      <p:ext uri="{BB962C8B-B14F-4D97-AF65-F5344CB8AC3E}">
        <p14:creationId xmlns:p14="http://schemas.microsoft.com/office/powerpoint/2010/main" val="2131092393"/>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79" r:id="rId3"/>
    <p:sldLayoutId id="2147493480" r:id="rId4"/>
    <p:sldLayoutId id="2147493481" r:id="rId5"/>
    <p:sldLayoutId id="2147493482" r:id="rId6"/>
    <p:sldLayoutId id="2147493483" r:id="rId7"/>
    <p:sldLayoutId id="2147493484" r:id="rId8"/>
    <p:sldLayoutId id="2147493485" r:id="rId9"/>
    <p:sldLayoutId id="2147493486" r:id="rId10"/>
    <p:sldLayoutId id="21474934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for a university&#10;&#10;Description automatically generated">
            <a:extLst>
              <a:ext uri="{FF2B5EF4-FFF2-40B4-BE49-F238E27FC236}">
                <a16:creationId xmlns:a16="http://schemas.microsoft.com/office/drawing/2014/main" id="{E1D586BC-0ED4-7519-EB05-32FA23DB98F0}"/>
              </a:ext>
            </a:extLst>
          </p:cNvPr>
          <p:cNvPicPr>
            <a:picLocks noChangeAspect="1"/>
          </p:cNvPicPr>
          <p:nvPr/>
        </p:nvPicPr>
        <p:blipFill rotWithShape="1">
          <a:blip r:embed="rId2"/>
          <a:srcRect l="15579" t="21978" r="15427" b="27033"/>
          <a:stretch/>
        </p:blipFill>
        <p:spPr>
          <a:xfrm>
            <a:off x="2799471" y="422030"/>
            <a:ext cx="3200400" cy="1223890"/>
          </a:xfrm>
          <a:prstGeom prst="rect">
            <a:avLst/>
          </a:prstGeom>
        </p:spPr>
      </p:pic>
      <p:pic>
        <p:nvPicPr>
          <p:cNvPr id="5" name="Picture 4" descr="Into Our Skies Logo">
            <a:extLst>
              <a:ext uri="{FF2B5EF4-FFF2-40B4-BE49-F238E27FC236}">
                <a16:creationId xmlns:a16="http://schemas.microsoft.com/office/drawing/2014/main" id="{343D376F-8005-D364-F42F-1A25C526F991}"/>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 r="54870" b="-14424"/>
          <a:stretch/>
        </p:blipFill>
        <p:spPr bwMode="auto">
          <a:xfrm>
            <a:off x="1483026" y="2021791"/>
            <a:ext cx="5992139" cy="917417"/>
          </a:xfrm>
          <a:prstGeom prst="rect">
            <a:avLst/>
          </a:prstGeom>
          <a:solidFill>
            <a:srgbClr val="000000"/>
          </a:solidFill>
          <a:ln>
            <a:noFill/>
          </a:ln>
        </p:spPr>
      </p:pic>
      <p:pic>
        <p:nvPicPr>
          <p:cNvPr id="12" name="Picture 11" descr="A blue and black logo&#10;&#10;Description automatically generated">
            <a:extLst>
              <a:ext uri="{FF2B5EF4-FFF2-40B4-BE49-F238E27FC236}">
                <a16:creationId xmlns:a16="http://schemas.microsoft.com/office/drawing/2014/main" id="{03FE453D-34F1-87DF-1207-9DCF0CCBD695}"/>
              </a:ext>
            </a:extLst>
          </p:cNvPr>
          <p:cNvPicPr>
            <a:picLocks noChangeAspect="1"/>
          </p:cNvPicPr>
          <p:nvPr/>
        </p:nvPicPr>
        <p:blipFill>
          <a:blip r:embed="rId4"/>
          <a:stretch>
            <a:fillRect/>
          </a:stretch>
        </p:blipFill>
        <p:spPr>
          <a:xfrm>
            <a:off x="2519593" y="3256780"/>
            <a:ext cx="4104814" cy="1055901"/>
          </a:xfrm>
          <a:prstGeom prst="rect">
            <a:avLst/>
          </a:prstGeom>
        </p:spPr>
      </p:pic>
    </p:spTree>
    <p:extLst>
      <p:ext uri="{BB962C8B-B14F-4D97-AF65-F5344CB8AC3E}">
        <p14:creationId xmlns:p14="http://schemas.microsoft.com/office/powerpoint/2010/main" val="189459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2.</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solidFill>
                  <a:schemeClr val="tx1">
                    <a:lumMod val="50000"/>
                  </a:schemeClr>
                </a:solidFill>
              </a:rPr>
              <a:t>Tie one end of the string around the pencil/chalk and measure 50cm on the string. </a:t>
            </a:r>
          </a:p>
          <a:p>
            <a:r>
              <a:rPr lang="en-GB" sz="2000" dirty="0">
                <a:solidFill>
                  <a:schemeClr val="tx1">
                    <a:lumMod val="50000"/>
                  </a:schemeClr>
                </a:solidFill>
              </a:rPr>
              <a:t>Secure the other end of the string to the centre of the paper using the </a:t>
            </a:r>
            <a:r>
              <a:rPr lang="en-GB" sz="2000" dirty="0" err="1">
                <a:solidFill>
                  <a:schemeClr val="tx1">
                    <a:lumMod val="50000"/>
                  </a:schemeClr>
                </a:solidFill>
              </a:rPr>
              <a:t>blu</a:t>
            </a:r>
            <a:r>
              <a:rPr lang="en-GB" sz="2000" dirty="0">
                <a:solidFill>
                  <a:schemeClr val="tx1">
                    <a:lumMod val="50000"/>
                  </a:schemeClr>
                </a:solidFill>
              </a:rPr>
              <a:t> tack and draw a circle on the paper. </a:t>
            </a:r>
          </a:p>
          <a:p>
            <a:r>
              <a:rPr lang="en-GB" sz="2000" dirty="0">
                <a:solidFill>
                  <a:schemeClr val="tx1">
                    <a:lumMod val="50000"/>
                  </a:schemeClr>
                </a:solidFill>
              </a:rPr>
              <a:t>This represents the orbit of Uranus.</a:t>
            </a:r>
          </a:p>
        </p:txBody>
      </p:sp>
      <p:grpSp>
        <p:nvGrpSpPr>
          <p:cNvPr id="4" name="Group 3" descr="Uranus' orbit ot scale with radius 50cm.">
            <a:extLst>
              <a:ext uri="{FF2B5EF4-FFF2-40B4-BE49-F238E27FC236}">
                <a16:creationId xmlns:a16="http://schemas.microsoft.com/office/drawing/2014/main" id="{5B5440D6-C294-AFA6-ABBA-E415F174E472}"/>
              </a:ext>
            </a:extLst>
          </p:cNvPr>
          <p:cNvGrpSpPr/>
          <p:nvPr/>
        </p:nvGrpSpPr>
        <p:grpSpPr>
          <a:xfrm>
            <a:off x="5213007" y="2333896"/>
            <a:ext cx="2673531" cy="2688307"/>
            <a:chOff x="74513" y="100142"/>
            <a:chExt cx="1911767" cy="1819463"/>
          </a:xfrm>
        </p:grpSpPr>
        <p:grpSp>
          <p:nvGrpSpPr>
            <p:cNvPr id="5" name="Group 4" descr="Diagram showing Uranus' orbit with radius of 50cm to scale">
              <a:extLst>
                <a:ext uri="{FF2B5EF4-FFF2-40B4-BE49-F238E27FC236}">
                  <a16:creationId xmlns:a16="http://schemas.microsoft.com/office/drawing/2014/main" id="{0A829C2B-99F4-5523-00DD-13C02599FFA3}"/>
                </a:ext>
              </a:extLst>
            </p:cNvPr>
            <p:cNvGrpSpPr/>
            <p:nvPr/>
          </p:nvGrpSpPr>
          <p:grpSpPr>
            <a:xfrm>
              <a:off x="74513" y="100142"/>
              <a:ext cx="1911767" cy="1819463"/>
              <a:chOff x="74513" y="100142"/>
              <a:chExt cx="1911767" cy="1819463"/>
            </a:xfrm>
          </p:grpSpPr>
          <p:pic>
            <p:nvPicPr>
              <p:cNvPr id="7" name="Picture 6" descr="Diagram B. Orbit of Uranus with 50cm radius">
                <a:extLst>
                  <a:ext uri="{FF2B5EF4-FFF2-40B4-BE49-F238E27FC236}">
                    <a16:creationId xmlns:a16="http://schemas.microsoft.com/office/drawing/2014/main" id="{EBA1276E-EFEC-DB5A-54D9-1F9F29B367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174" t="25886" r="42339" b="20192"/>
              <a:stretch/>
            </p:blipFill>
            <p:spPr bwMode="auto">
              <a:xfrm rot="5400000">
                <a:off x="120665" y="53990"/>
                <a:ext cx="1819463" cy="1911767"/>
              </a:xfrm>
              <a:prstGeom prst="rect">
                <a:avLst/>
              </a:prstGeom>
              <a:ln>
                <a:noFill/>
              </a:ln>
              <a:extLst>
                <a:ext uri="{53640926-AAD7-44D8-BBD7-CCE9431645EC}">
                  <a14:shadowObscured xmlns:a14="http://schemas.microsoft.com/office/drawing/2010/main"/>
                </a:ext>
              </a:extLst>
            </p:spPr>
          </p:pic>
          <p:cxnSp>
            <p:nvCxnSpPr>
              <p:cNvPr id="8" name="Straight Arrow Connector 7" descr="diameter">
                <a:extLst>
                  <a:ext uri="{FF2B5EF4-FFF2-40B4-BE49-F238E27FC236}">
                    <a16:creationId xmlns:a16="http://schemas.microsoft.com/office/drawing/2014/main" id="{4EA4197F-FB74-2D61-5FE3-7655D75DB1A2}"/>
                  </a:ext>
                </a:extLst>
              </p:cNvPr>
              <p:cNvCxnSpPr>
                <a:cxnSpLocks/>
              </p:cNvCxnSpPr>
              <p:nvPr/>
            </p:nvCxnSpPr>
            <p:spPr>
              <a:xfrm flipV="1">
                <a:off x="1024095" y="874554"/>
                <a:ext cx="735554" cy="1"/>
              </a:xfrm>
              <a:prstGeom prst="straightConnector1">
                <a:avLst/>
              </a:prstGeom>
              <a:ln w="38100" cap="flat" cmpd="sng" algn="ctr">
                <a:solidFill>
                  <a:schemeClr val="tx1">
                    <a:lumMod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6" name="Text Box 2">
              <a:extLst>
                <a:ext uri="{FF2B5EF4-FFF2-40B4-BE49-F238E27FC236}">
                  <a16:creationId xmlns:a16="http://schemas.microsoft.com/office/drawing/2014/main" id="{F51E8179-1C01-0776-65EE-AA41AADD7D36}"/>
                </a:ext>
              </a:extLst>
            </p:cNvPr>
            <p:cNvSpPr txBox="1">
              <a:spLocks noChangeArrowheads="1"/>
            </p:cNvSpPr>
            <p:nvPr/>
          </p:nvSpPr>
          <p:spPr bwMode="auto">
            <a:xfrm>
              <a:off x="1143161" y="635268"/>
              <a:ext cx="664980" cy="27852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50cm</a:t>
              </a:r>
            </a:p>
          </p:txBody>
        </p:sp>
      </p:grpSp>
    </p:spTree>
    <p:extLst>
      <p:ext uri="{BB962C8B-B14F-4D97-AF65-F5344CB8AC3E}">
        <p14:creationId xmlns:p14="http://schemas.microsoft.com/office/powerpoint/2010/main" val="194757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3.</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Shorten your string to 25cm and drawn another circle inside the first one. </a:t>
            </a:r>
          </a:p>
          <a:p>
            <a:pPr lvl="0"/>
            <a:r>
              <a:rPr lang="en-GB" sz="2000" dirty="0"/>
              <a:t>This represents the orbit of Saturn.</a:t>
            </a:r>
          </a:p>
        </p:txBody>
      </p:sp>
      <p:pic>
        <p:nvPicPr>
          <p:cNvPr id="12" name="Picture 11">
            <a:extLst>
              <a:ext uri="{FF2B5EF4-FFF2-40B4-BE49-F238E27FC236}">
                <a16:creationId xmlns:a16="http://schemas.microsoft.com/office/drawing/2014/main" id="{EE71C3D1-FEAC-D004-11C5-93A4B63A8CC8}"/>
              </a:ext>
            </a:extLst>
          </p:cNvPr>
          <p:cNvPicPr>
            <a:picLocks noChangeAspect="1"/>
          </p:cNvPicPr>
          <p:nvPr/>
        </p:nvPicPr>
        <p:blipFill>
          <a:blip r:embed="rId2"/>
          <a:stretch>
            <a:fillRect/>
          </a:stretch>
        </p:blipFill>
        <p:spPr>
          <a:xfrm>
            <a:off x="5022053" y="1664121"/>
            <a:ext cx="3181421" cy="3121862"/>
          </a:xfrm>
          <a:prstGeom prst="rect">
            <a:avLst/>
          </a:prstGeom>
        </p:spPr>
      </p:pic>
    </p:spTree>
    <p:extLst>
      <p:ext uri="{BB962C8B-B14F-4D97-AF65-F5344CB8AC3E}">
        <p14:creationId xmlns:p14="http://schemas.microsoft.com/office/powerpoint/2010/main" val="284159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4.</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5471999" cy="2077152"/>
          </a:xfrm>
        </p:spPr>
        <p:txBody>
          <a:bodyPr/>
          <a:lstStyle/>
          <a:p>
            <a:pPr lvl="0"/>
            <a:r>
              <a:rPr lang="en-GB" sz="2000" dirty="0"/>
              <a:t>Shorten your string again to measure 13.5cm. This is the orbit of Jupiter.</a:t>
            </a:r>
          </a:p>
          <a:p>
            <a:r>
              <a:rPr lang="en-GB" sz="2000" dirty="0"/>
              <a:t>Shorten your string again to measure 3.9cm. This is the orbit of Mars </a:t>
            </a:r>
          </a:p>
          <a:p>
            <a:endParaRPr lang="en-GB" sz="2000" dirty="0"/>
          </a:p>
          <a:p>
            <a:pPr marL="0" indent="0">
              <a:buNone/>
            </a:pPr>
            <a:endParaRPr lang="en-GB" sz="2000" dirty="0"/>
          </a:p>
          <a:p>
            <a:pPr marL="0" indent="0">
              <a:buNone/>
            </a:pPr>
            <a:r>
              <a:rPr lang="en-GB" sz="2000" dirty="0"/>
              <a:t>	You should have something that</a:t>
            </a:r>
          </a:p>
          <a:p>
            <a:pPr marL="0" indent="0">
              <a:buNone/>
            </a:pPr>
            <a:r>
              <a:rPr lang="en-GB" sz="2000" dirty="0"/>
              <a:t>	looks a bit like this.</a:t>
            </a:r>
          </a:p>
        </p:txBody>
      </p:sp>
      <p:pic>
        <p:nvPicPr>
          <p:cNvPr id="4" name="Picture 3" descr="Diagram showing Scale orbits of Uranus, Saturn, Jupiter and Mars. ">
            <a:extLst>
              <a:ext uri="{FF2B5EF4-FFF2-40B4-BE49-F238E27FC236}">
                <a16:creationId xmlns:a16="http://schemas.microsoft.com/office/drawing/2014/main" id="{8855F1D4-F577-988F-321D-807EA02E1D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90" t="28947" r="35682" b="24816"/>
          <a:stretch/>
        </p:blipFill>
        <p:spPr bwMode="auto">
          <a:xfrm rot="5400000">
            <a:off x="5271564" y="1922021"/>
            <a:ext cx="3131818" cy="3190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525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5.</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Shorten your string again to measure 2.5cm, draw another circle inside the orbit of Mars. </a:t>
            </a:r>
          </a:p>
          <a:p>
            <a:pPr lvl="0"/>
            <a:r>
              <a:rPr lang="en-GB" sz="2000" dirty="0"/>
              <a:t>This represents the orbit of Earth.</a:t>
            </a:r>
          </a:p>
        </p:txBody>
      </p:sp>
    </p:spTree>
    <p:extLst>
      <p:ext uri="{BB962C8B-B14F-4D97-AF65-F5344CB8AC3E}">
        <p14:creationId xmlns:p14="http://schemas.microsoft.com/office/powerpoint/2010/main" val="392040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a:t>Step 6.</a:t>
            </a:r>
            <a:endParaRPr lang="en-GB" sz="3600" dirty="0"/>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546637" y="1248322"/>
            <a:ext cx="4879816" cy="2077152"/>
          </a:xfrm>
        </p:spPr>
        <p:txBody>
          <a:bodyPr/>
          <a:lstStyle/>
          <a:p>
            <a:pPr lvl="0"/>
            <a:r>
              <a:rPr lang="en-GB" sz="2000" dirty="0"/>
              <a:t>It is hard to use the string now so use a ruler and measure 1.8cm from the centre of the circles on each side, and join the dots with a circle by hand. </a:t>
            </a:r>
          </a:p>
          <a:p>
            <a:pPr marL="0" lvl="0" indent="0">
              <a:buNone/>
            </a:pPr>
            <a:r>
              <a:rPr lang="en-GB" sz="2000" dirty="0"/>
              <a:t>   This is the orbit of Venus.</a:t>
            </a:r>
          </a:p>
          <a:p>
            <a:pPr marL="0" lvl="0" indent="0">
              <a:buNone/>
            </a:pPr>
            <a:endParaRPr lang="en-GB" sz="2000" dirty="0"/>
          </a:p>
          <a:p>
            <a:r>
              <a:rPr lang="en-GB" sz="2000" dirty="0"/>
              <a:t>Do the same again, measuring just 1cm from the centre. </a:t>
            </a:r>
          </a:p>
          <a:p>
            <a:pPr marL="0" indent="0">
              <a:buNone/>
            </a:pPr>
            <a:r>
              <a:rPr lang="en-GB" sz="2000" dirty="0"/>
              <a:t>   This is the orbit of Mercury.</a:t>
            </a:r>
          </a:p>
        </p:txBody>
      </p:sp>
      <p:pic>
        <p:nvPicPr>
          <p:cNvPr id="4" name="Picture 3" descr="Diagram showing scale orbits of Jupiter, Mars, Earth, Venus and Mercury. ">
            <a:extLst>
              <a:ext uri="{FF2B5EF4-FFF2-40B4-BE49-F238E27FC236}">
                <a16:creationId xmlns:a16="http://schemas.microsoft.com/office/drawing/2014/main" id="{E6A99524-E5B2-3FD9-E828-E6926400A5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52" t="951" r="51" b="-951"/>
          <a:stretch/>
        </p:blipFill>
        <p:spPr bwMode="auto">
          <a:xfrm rot="5400000">
            <a:off x="5483005" y="1384915"/>
            <a:ext cx="3227705" cy="3001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413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7.</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980067" cy="2077152"/>
          </a:xfrm>
        </p:spPr>
        <p:txBody>
          <a:bodyPr/>
          <a:lstStyle/>
          <a:p>
            <a:pPr lvl="0"/>
            <a:r>
              <a:rPr lang="en-GB" sz="2000" dirty="0"/>
              <a:t>Cut the cardboard into a strip 51cm long and 3cm wide.</a:t>
            </a:r>
          </a:p>
          <a:p>
            <a:pPr lvl="0"/>
            <a:r>
              <a:rPr lang="en-GB" sz="2000" dirty="0"/>
              <a:t>Pierce the cardboard at one end with the cocktail stick (you may need your teacher to help here) and place the blue tack underneath to keep the cocktail stick in place.</a:t>
            </a:r>
          </a:p>
          <a:p>
            <a:pPr lvl="0"/>
            <a:endParaRPr lang="en-GB" sz="2000" dirty="0"/>
          </a:p>
          <a:p>
            <a:pPr marL="0" lvl="0" indent="0">
              <a:buNone/>
            </a:pPr>
            <a:r>
              <a:rPr lang="en-GB" sz="2000" dirty="0"/>
              <a:t>This is the moveable orbit of Uranus</a:t>
            </a:r>
            <a:r>
              <a:rPr lang="en-GB" sz="2800" dirty="0"/>
              <a:t>. </a:t>
            </a:r>
          </a:p>
        </p:txBody>
      </p:sp>
      <p:pic>
        <p:nvPicPr>
          <p:cNvPr id="4" name="Picture 3" descr=" Image showing the cocktail stick through the cardboard and blue tack.">
            <a:extLst>
              <a:ext uri="{FF2B5EF4-FFF2-40B4-BE49-F238E27FC236}">
                <a16:creationId xmlns:a16="http://schemas.microsoft.com/office/drawing/2014/main" id="{9C8F4E66-68FE-1870-7EA0-E667D612EE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1987" y="2330186"/>
            <a:ext cx="3030727" cy="2273045"/>
          </a:xfrm>
          <a:prstGeom prst="rect">
            <a:avLst/>
          </a:prstGeom>
        </p:spPr>
      </p:pic>
    </p:spTree>
    <p:extLst>
      <p:ext uri="{BB962C8B-B14F-4D97-AF65-F5344CB8AC3E}">
        <p14:creationId xmlns:p14="http://schemas.microsoft.com/office/powerpoint/2010/main" val="382201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8.</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980067" cy="2077152"/>
          </a:xfrm>
        </p:spPr>
        <p:txBody>
          <a:bodyPr/>
          <a:lstStyle/>
          <a:p>
            <a:pPr lvl="0"/>
            <a:r>
              <a:rPr lang="en-GB" sz="1800" dirty="0"/>
              <a:t>Cut another piece of cardboard 26cm long and 3cm wide, pierce at one end and add over the top of the cocktail stick. This is the orbit of Saturn, add it to your orrery.</a:t>
            </a:r>
          </a:p>
          <a:p>
            <a:pPr lvl="0"/>
            <a:r>
              <a:rPr lang="en-GB" sz="1800" dirty="0"/>
              <a:t>Repeat with cardboard 14.5cm in length and 3cm wide. This is the orbit of Jupiter, add it to your orrery.</a:t>
            </a:r>
          </a:p>
          <a:p>
            <a:pPr lvl="0"/>
            <a:endParaRPr lang="en-GB" sz="1800" dirty="0"/>
          </a:p>
        </p:txBody>
      </p:sp>
      <p:pic>
        <p:nvPicPr>
          <p:cNvPr id="5" name="Picture 4" descr="Diagram showing the cardboard posts for Uranus, Saturn and Jupiter">
            <a:extLst>
              <a:ext uri="{FF2B5EF4-FFF2-40B4-BE49-F238E27FC236}">
                <a16:creationId xmlns:a16="http://schemas.microsoft.com/office/drawing/2014/main" id="{59B34455-AD87-1D05-2F91-7BC1122430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044" t="15610" r="25107" b="7644"/>
          <a:stretch/>
        </p:blipFill>
        <p:spPr bwMode="auto">
          <a:xfrm rot="5400000">
            <a:off x="4699959" y="2484585"/>
            <a:ext cx="2517947" cy="2512721"/>
          </a:xfrm>
          <a:prstGeom prst="rect">
            <a:avLst/>
          </a:prstGeom>
          <a:ln>
            <a:noFill/>
          </a:ln>
          <a:extLst>
            <a:ext uri="{53640926-AAD7-44D8-BBD7-CCE9431645EC}">
              <a14:shadowObscured xmlns:a14="http://schemas.microsoft.com/office/drawing/2010/main"/>
            </a:ext>
          </a:extLst>
        </p:spPr>
      </p:pic>
      <p:pic>
        <p:nvPicPr>
          <p:cNvPr id="6" name="Picture 5" descr="Close up view of the cardboard arms on the kebab stick.">
            <a:extLst>
              <a:ext uri="{FF2B5EF4-FFF2-40B4-BE49-F238E27FC236}">
                <a16:creationId xmlns:a16="http://schemas.microsoft.com/office/drawing/2014/main" id="{D6B2CB1F-68E7-A617-B357-3888D9719C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963"/>
          <a:stretch/>
        </p:blipFill>
        <p:spPr bwMode="auto">
          <a:xfrm rot="5400000">
            <a:off x="1397510" y="2675609"/>
            <a:ext cx="2557678" cy="21306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82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9.</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Repeat with cardboard 4.5cm in length for Mars’ orbit, add it to your orrery.</a:t>
            </a:r>
          </a:p>
          <a:p>
            <a:pPr lvl="0"/>
            <a:r>
              <a:rPr lang="en-GB" sz="2000" dirty="0"/>
              <a:t>Repeat with cardboard 3.5cm in length for Earth, add it to your orrery.</a:t>
            </a:r>
          </a:p>
          <a:p>
            <a:pPr lvl="0"/>
            <a:r>
              <a:rPr lang="en-GB" sz="2000" dirty="0"/>
              <a:t>Repeat with cardboard of 3cm in length for Venus’ orbit, add it to your orrery.</a:t>
            </a:r>
          </a:p>
          <a:p>
            <a:pPr lvl="0"/>
            <a:r>
              <a:rPr lang="en-GB" sz="2000" dirty="0"/>
              <a:t>Repeat with cardboard of 2cm in length for Mercury’s orbit, add it to your orrery. </a:t>
            </a:r>
          </a:p>
        </p:txBody>
      </p:sp>
    </p:spTree>
    <p:extLst>
      <p:ext uri="{BB962C8B-B14F-4D97-AF65-F5344CB8AC3E}">
        <p14:creationId xmlns:p14="http://schemas.microsoft.com/office/powerpoint/2010/main" val="5039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10.</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On each moveable orbit, add the name of the planet either using the name labels or the images provided.</a:t>
            </a:r>
          </a:p>
          <a:p>
            <a:endParaRPr lang="en-GB" sz="2000" dirty="0"/>
          </a:p>
          <a:p>
            <a:endParaRPr lang="en-GB" sz="2000" dirty="0"/>
          </a:p>
          <a:p>
            <a:r>
              <a:rPr lang="en-GB" sz="2000" dirty="0"/>
              <a:t>You are now ready to investigate how quickly the planets move.</a:t>
            </a:r>
          </a:p>
        </p:txBody>
      </p:sp>
    </p:spTree>
    <p:extLst>
      <p:ext uri="{BB962C8B-B14F-4D97-AF65-F5344CB8AC3E}">
        <p14:creationId xmlns:p14="http://schemas.microsoft.com/office/powerpoint/2010/main" val="31565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950" y="1992525"/>
            <a:ext cx="5541667" cy="2076748"/>
          </a:xfrm>
        </p:spPr>
        <p:txBody>
          <a:bodyPr/>
          <a:lstStyle/>
          <a:p>
            <a:r>
              <a:rPr lang="en-US" dirty="0">
                <a:latin typeface="Avenir Next LT Pro" panose="020B0504020202020204" pitchFamily="34" charset="0"/>
              </a:rPr>
              <a:t>How the planets move: </a:t>
            </a:r>
            <a:br>
              <a:rPr lang="en-US" dirty="0">
                <a:latin typeface="Avenir Next LT Pro" panose="020B0504020202020204" pitchFamily="34" charset="0"/>
              </a:rPr>
            </a:br>
            <a:r>
              <a:rPr lang="en-US" dirty="0">
                <a:latin typeface="Avenir Next LT Pro" panose="020B0504020202020204" pitchFamily="34" charset="0"/>
              </a:rPr>
              <a:t>Uranus &amp; Jupiter</a:t>
            </a:r>
          </a:p>
        </p:txBody>
      </p:sp>
    </p:spTree>
    <p:extLst>
      <p:ext uri="{BB962C8B-B14F-4D97-AF65-F5344CB8AC3E}">
        <p14:creationId xmlns:p14="http://schemas.microsoft.com/office/powerpoint/2010/main" val="151351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11E1F-4BF3-F7B6-A2EB-7C9087A93711}"/>
              </a:ext>
            </a:extLst>
          </p:cNvPr>
          <p:cNvSpPr txBox="1">
            <a:spLocks/>
          </p:cNvSpPr>
          <p:nvPr/>
        </p:nvSpPr>
        <p:spPr>
          <a:xfrm>
            <a:off x="0" y="2189814"/>
            <a:ext cx="9144000" cy="77109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200" b="1" dirty="0">
                <a:solidFill>
                  <a:srgbClr val="34516C"/>
                </a:solidFill>
                <a:latin typeface="Avenir Next LT Pro" panose="020B0504020202020204" pitchFamily="34" charset="0"/>
              </a:rPr>
              <a:t>Making an orrery</a:t>
            </a:r>
          </a:p>
        </p:txBody>
      </p:sp>
      <p:grpSp>
        <p:nvGrpSpPr>
          <p:cNvPr id="3" name="Group 2">
            <a:extLst>
              <a:ext uri="{FF2B5EF4-FFF2-40B4-BE49-F238E27FC236}">
                <a16:creationId xmlns:a16="http://schemas.microsoft.com/office/drawing/2014/main" id="{C9315B76-9C69-8495-3FD4-87B8F85E93BB}"/>
              </a:ext>
            </a:extLst>
          </p:cNvPr>
          <p:cNvGrpSpPr/>
          <p:nvPr/>
        </p:nvGrpSpPr>
        <p:grpSpPr>
          <a:xfrm>
            <a:off x="1558179" y="474115"/>
            <a:ext cx="6027639" cy="1393340"/>
            <a:chOff x="1066844" y="635157"/>
            <a:chExt cx="7010312" cy="1736466"/>
          </a:xfrm>
        </p:grpSpPr>
        <p:pic>
          <p:nvPicPr>
            <p:cNvPr id="6" name="Picture 5">
              <a:extLst>
                <a:ext uri="{FF2B5EF4-FFF2-40B4-BE49-F238E27FC236}">
                  <a16:creationId xmlns:a16="http://schemas.microsoft.com/office/drawing/2014/main" id="{FF66F7FE-FDFE-2F44-2E85-FF60AC8F4F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44" y="1627117"/>
              <a:ext cx="7010312" cy="744506"/>
            </a:xfrm>
            <a:prstGeom prst="rect">
              <a:avLst/>
            </a:prstGeom>
            <a:noFill/>
          </p:spPr>
        </p:pic>
        <p:pic>
          <p:nvPicPr>
            <p:cNvPr id="7" name="Picture 6" descr="Into Our Skies logo">
              <a:extLst>
                <a:ext uri="{FF2B5EF4-FFF2-40B4-BE49-F238E27FC236}">
                  <a16:creationId xmlns:a16="http://schemas.microsoft.com/office/drawing/2014/main" id="{FFD43713-5E18-37B3-4D4A-F46796192BC4}"/>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 r="54870" b="-14424"/>
            <a:stretch/>
          </p:blipFill>
          <p:spPr bwMode="auto">
            <a:xfrm>
              <a:off x="1474484" y="635157"/>
              <a:ext cx="5992139" cy="917417"/>
            </a:xfrm>
            <a:prstGeom prst="rect">
              <a:avLst/>
            </a:prstGeom>
            <a:noFill/>
            <a:ln>
              <a:noFill/>
            </a:ln>
          </p:spPr>
        </p:pic>
      </p:grpSp>
      <p:grpSp>
        <p:nvGrpSpPr>
          <p:cNvPr id="5" name="Group 4">
            <a:extLst>
              <a:ext uri="{FF2B5EF4-FFF2-40B4-BE49-F238E27FC236}">
                <a16:creationId xmlns:a16="http://schemas.microsoft.com/office/drawing/2014/main" id="{E682A820-27F3-64F0-0536-7F4735662186}"/>
              </a:ext>
            </a:extLst>
          </p:cNvPr>
          <p:cNvGrpSpPr/>
          <p:nvPr/>
        </p:nvGrpSpPr>
        <p:grpSpPr>
          <a:xfrm>
            <a:off x="659172" y="3813292"/>
            <a:ext cx="7825652" cy="1022380"/>
            <a:chOff x="951823" y="3813293"/>
            <a:chExt cx="7825652" cy="1022380"/>
          </a:xfrm>
        </p:grpSpPr>
        <p:pic>
          <p:nvPicPr>
            <p:cNvPr id="9" name="Picture 8" descr="A logo for a university&#10;&#10;Description automatically generated">
              <a:extLst>
                <a:ext uri="{FF2B5EF4-FFF2-40B4-BE49-F238E27FC236}">
                  <a16:creationId xmlns:a16="http://schemas.microsoft.com/office/drawing/2014/main" id="{3416CF84-840B-B1EE-6973-4AE08EA66A86}"/>
                </a:ext>
              </a:extLst>
            </p:cNvPr>
            <p:cNvPicPr>
              <a:picLocks noChangeAspect="1"/>
            </p:cNvPicPr>
            <p:nvPr/>
          </p:nvPicPr>
          <p:blipFill rotWithShape="1">
            <a:blip r:embed="rId4"/>
            <a:srcRect l="15579" t="21978" r="15427" b="27033"/>
            <a:stretch/>
          </p:blipFill>
          <p:spPr>
            <a:xfrm>
              <a:off x="951823" y="3813293"/>
              <a:ext cx="2673462" cy="1022379"/>
            </a:xfrm>
            <a:prstGeom prst="rect">
              <a:avLst/>
            </a:prstGeom>
          </p:spPr>
        </p:pic>
        <p:pic>
          <p:nvPicPr>
            <p:cNvPr id="10" name="Picture 9" descr="A blue and black logo&#10;&#10;Description automatically generated">
              <a:extLst>
                <a:ext uri="{FF2B5EF4-FFF2-40B4-BE49-F238E27FC236}">
                  <a16:creationId xmlns:a16="http://schemas.microsoft.com/office/drawing/2014/main" id="{DF7D16E6-D4C8-D0CD-D3AB-E4862780F757}"/>
                </a:ext>
              </a:extLst>
            </p:cNvPr>
            <p:cNvPicPr>
              <a:picLocks noChangeAspect="1"/>
            </p:cNvPicPr>
            <p:nvPr/>
          </p:nvPicPr>
          <p:blipFill>
            <a:blip r:embed="rId5"/>
            <a:stretch>
              <a:fillRect/>
            </a:stretch>
          </p:blipFill>
          <p:spPr>
            <a:xfrm>
              <a:off x="5344259" y="3813294"/>
              <a:ext cx="3433216" cy="883142"/>
            </a:xfrm>
            <a:prstGeom prst="rect">
              <a:avLst/>
            </a:prstGeom>
          </p:spPr>
        </p:pic>
        <p:pic>
          <p:nvPicPr>
            <p:cNvPr id="11" name="Picture 10" descr="A yellow square with white text&#10;&#10;Description automatically generated">
              <a:extLst>
                <a:ext uri="{FF2B5EF4-FFF2-40B4-BE49-F238E27FC236}">
                  <a16:creationId xmlns:a16="http://schemas.microsoft.com/office/drawing/2014/main" id="{EDFC5542-4EFA-DBE5-DA74-D8E8C21263E7}"/>
                </a:ext>
              </a:extLst>
            </p:cNvPr>
            <p:cNvPicPr>
              <a:picLocks noChangeAspect="1"/>
            </p:cNvPicPr>
            <p:nvPr/>
          </p:nvPicPr>
          <p:blipFill rotWithShape="1">
            <a:blip r:embed="rId6"/>
            <a:srcRect l="14243" t="16096" r="12251" b="16277"/>
            <a:stretch/>
          </p:blipFill>
          <p:spPr>
            <a:xfrm>
              <a:off x="3929131" y="3813294"/>
              <a:ext cx="1111282" cy="1022379"/>
            </a:xfrm>
            <a:prstGeom prst="rect">
              <a:avLst/>
            </a:prstGeom>
          </p:spPr>
        </p:pic>
      </p:grpSp>
    </p:spTree>
    <p:extLst>
      <p:ext uri="{BB962C8B-B14F-4D97-AF65-F5344CB8AC3E}">
        <p14:creationId xmlns:p14="http://schemas.microsoft.com/office/powerpoint/2010/main" val="18352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Orbits of Uranus and Jupiter</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Jupiter takes 12 years to orbit the Sun once. </a:t>
            </a:r>
          </a:p>
          <a:p>
            <a:pPr lvl="0"/>
            <a:r>
              <a:rPr lang="en-GB" sz="2000" dirty="0"/>
              <a:t>Uranus takes 84 years to orbit the Sun once. </a:t>
            </a:r>
          </a:p>
          <a:p>
            <a:endParaRPr lang="en-GB" sz="2000" dirty="0"/>
          </a:p>
          <a:p>
            <a:r>
              <a:rPr lang="en-GB" sz="2000" dirty="0"/>
              <a:t>If we divide </a:t>
            </a:r>
            <a:r>
              <a:rPr lang="en-GB" sz="2000" b="1" dirty="0"/>
              <a:t>84</a:t>
            </a:r>
            <a:r>
              <a:rPr lang="en-GB" sz="2000" dirty="0"/>
              <a:t> by </a:t>
            </a:r>
            <a:r>
              <a:rPr lang="en-GB" sz="2000" b="1" dirty="0"/>
              <a:t>12</a:t>
            </a:r>
            <a:r>
              <a:rPr lang="en-GB" sz="2000" dirty="0"/>
              <a:t>, we see that in the time it takes </a:t>
            </a:r>
            <a:r>
              <a:rPr lang="en-GB" sz="2000" b="1" dirty="0"/>
              <a:t>Uranus</a:t>
            </a:r>
            <a:r>
              <a:rPr lang="en-GB" sz="2000" dirty="0"/>
              <a:t> to orbit the Sun once, </a:t>
            </a:r>
            <a:r>
              <a:rPr lang="en-GB" sz="2000" b="1" dirty="0"/>
              <a:t>Jupiter</a:t>
            </a:r>
            <a:r>
              <a:rPr lang="en-GB" sz="2000" dirty="0"/>
              <a:t> has completed </a:t>
            </a:r>
            <a:r>
              <a:rPr lang="en-GB" sz="2000" b="1" dirty="0"/>
              <a:t>7</a:t>
            </a:r>
            <a:r>
              <a:rPr lang="en-GB" sz="2000" dirty="0"/>
              <a:t> orbits of the Sun. </a:t>
            </a:r>
          </a:p>
          <a:p>
            <a:pPr marL="0" indent="0">
              <a:buNone/>
            </a:pPr>
            <a:endParaRPr lang="en-GB" sz="2000" dirty="0"/>
          </a:p>
        </p:txBody>
      </p:sp>
      <p:sp>
        <p:nvSpPr>
          <p:cNvPr id="4" name="Content Placeholder 2">
            <a:extLst>
              <a:ext uri="{FF2B5EF4-FFF2-40B4-BE49-F238E27FC236}">
                <a16:creationId xmlns:a16="http://schemas.microsoft.com/office/drawing/2014/main" id="{9C362DE1-CC08-E155-8A7E-38E1F91CB536}"/>
              </a:ext>
            </a:extLst>
          </p:cNvPr>
          <p:cNvSpPr txBox="1">
            <a:spLocks/>
          </p:cNvSpPr>
          <p:nvPr/>
        </p:nvSpPr>
        <p:spPr>
          <a:xfrm>
            <a:off x="650127" y="4521304"/>
            <a:ext cx="7862501" cy="729965"/>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t>Can you show this using the cardboard arms on your orrery?</a:t>
            </a:r>
          </a:p>
          <a:p>
            <a:pPr marL="0" indent="0">
              <a:buFont typeface="Arial"/>
              <a:buNone/>
            </a:pPr>
            <a:endParaRPr lang="en-GB" sz="2000" dirty="0"/>
          </a:p>
        </p:txBody>
      </p:sp>
      <p:sp>
        <p:nvSpPr>
          <p:cNvPr id="5" name="Rectangle: Rounded Corners 4">
            <a:extLst>
              <a:ext uri="{FF2B5EF4-FFF2-40B4-BE49-F238E27FC236}">
                <a16:creationId xmlns:a16="http://schemas.microsoft.com/office/drawing/2014/main" id="{549362FC-B52E-5CAD-E670-FA9E4BFE0820}"/>
              </a:ext>
            </a:extLst>
          </p:cNvPr>
          <p:cNvSpPr/>
          <p:nvPr/>
        </p:nvSpPr>
        <p:spPr>
          <a:xfrm>
            <a:off x="2434660" y="3151310"/>
            <a:ext cx="4274679" cy="734416"/>
          </a:xfrm>
          <a:prstGeom prst="roundRect">
            <a:avLst/>
          </a:prstGeom>
          <a:solidFill>
            <a:srgbClr val="AE0019"/>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3200" dirty="0">
                <a:solidFill>
                  <a:schemeClr val="bg1"/>
                </a:solidFill>
              </a:rPr>
              <a:t>84  </a:t>
            </a:r>
            <a:r>
              <a:rPr lang="en-GB" sz="3200" b="1" dirty="0">
                <a:solidFill>
                  <a:schemeClr val="bg1"/>
                </a:solidFill>
              </a:rPr>
              <a:t>÷ </a:t>
            </a:r>
            <a:r>
              <a:rPr lang="en-GB" sz="3200" dirty="0">
                <a:solidFill>
                  <a:schemeClr val="bg1"/>
                </a:solidFill>
              </a:rPr>
              <a:t> 12 = 7 orbits</a:t>
            </a:r>
          </a:p>
        </p:txBody>
      </p:sp>
    </p:spTree>
    <p:extLst>
      <p:ext uri="{BB962C8B-B14F-4D97-AF65-F5344CB8AC3E}">
        <p14:creationId xmlns:p14="http://schemas.microsoft.com/office/powerpoint/2010/main" val="23227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How far has Uranus moved?</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pPr lvl="0"/>
            <a:r>
              <a:rPr lang="en-GB" sz="2000" dirty="0"/>
              <a:t>Jupiter takes 12 years to orbit the Sun once. </a:t>
            </a:r>
          </a:p>
          <a:p>
            <a:pPr lvl="0"/>
            <a:r>
              <a:rPr lang="en-GB" sz="2000" dirty="0"/>
              <a:t>Uranus takes 84 years to orbit the Sun once. </a:t>
            </a:r>
          </a:p>
          <a:p>
            <a:endParaRPr lang="en-GB" sz="2000" dirty="0"/>
          </a:p>
          <a:p>
            <a:r>
              <a:rPr lang="en-GB" sz="2000" dirty="0"/>
              <a:t>If we divide </a:t>
            </a:r>
            <a:r>
              <a:rPr lang="en-GB" sz="2000" b="1" dirty="0"/>
              <a:t>12</a:t>
            </a:r>
            <a:r>
              <a:rPr lang="en-GB" sz="2000" dirty="0"/>
              <a:t> by </a:t>
            </a:r>
            <a:r>
              <a:rPr lang="en-GB" sz="2000" b="1" dirty="0"/>
              <a:t>84</a:t>
            </a:r>
            <a:r>
              <a:rPr lang="en-GB" sz="2000" dirty="0"/>
              <a:t>, we see that in the time it takes </a:t>
            </a:r>
            <a:r>
              <a:rPr lang="en-GB" sz="2000" b="1" dirty="0"/>
              <a:t>Jupiter</a:t>
            </a:r>
            <a:r>
              <a:rPr lang="en-GB" sz="2000" dirty="0"/>
              <a:t> to orbit the Sun once, </a:t>
            </a:r>
            <a:r>
              <a:rPr lang="en-GB" sz="2000" b="1" dirty="0"/>
              <a:t>Uranus</a:t>
            </a:r>
            <a:r>
              <a:rPr lang="en-GB" sz="2000" dirty="0"/>
              <a:t> has only moved </a:t>
            </a:r>
            <a:r>
              <a:rPr lang="en-GB" sz="2000" b="1" dirty="0"/>
              <a:t>1/7</a:t>
            </a:r>
            <a:r>
              <a:rPr lang="en-GB" sz="2000" b="1" baseline="30000" dirty="0"/>
              <a:t>th</a:t>
            </a:r>
            <a:r>
              <a:rPr lang="en-GB" sz="2000" dirty="0"/>
              <a:t> of its orbit around the Sun. </a:t>
            </a:r>
          </a:p>
          <a:p>
            <a:pPr marL="0" indent="0">
              <a:buNone/>
            </a:pPr>
            <a:endParaRPr lang="en-GB" sz="2000" dirty="0"/>
          </a:p>
        </p:txBody>
      </p:sp>
      <p:sp>
        <p:nvSpPr>
          <p:cNvPr id="4" name="Content Placeholder 2">
            <a:extLst>
              <a:ext uri="{FF2B5EF4-FFF2-40B4-BE49-F238E27FC236}">
                <a16:creationId xmlns:a16="http://schemas.microsoft.com/office/drawing/2014/main" id="{9C362DE1-CC08-E155-8A7E-38E1F91CB536}"/>
              </a:ext>
            </a:extLst>
          </p:cNvPr>
          <p:cNvSpPr txBox="1">
            <a:spLocks/>
          </p:cNvSpPr>
          <p:nvPr/>
        </p:nvSpPr>
        <p:spPr>
          <a:xfrm>
            <a:off x="650127" y="4521304"/>
            <a:ext cx="7862501" cy="729965"/>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t>Let’s show this using the cardboard arms on your orrery.</a:t>
            </a:r>
          </a:p>
          <a:p>
            <a:pPr marL="0" indent="0">
              <a:buFont typeface="Arial"/>
              <a:buNone/>
            </a:pPr>
            <a:endParaRPr lang="en-GB" sz="2000" dirty="0"/>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549362FC-B52E-5CAD-E670-FA9E4BFE0820}"/>
                  </a:ext>
                </a:extLst>
              </p:cNvPr>
              <p:cNvSpPr/>
              <p:nvPr/>
            </p:nvSpPr>
            <p:spPr>
              <a:xfrm>
                <a:off x="1955689" y="3151310"/>
                <a:ext cx="5768814" cy="872050"/>
              </a:xfrm>
              <a:prstGeom prst="roundRect">
                <a:avLst/>
              </a:prstGeom>
              <a:solidFill>
                <a:srgbClr val="AE0019"/>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3200" dirty="0">
                    <a:solidFill>
                      <a:schemeClr val="bg1"/>
                    </a:solidFill>
                  </a:rPr>
                  <a:t>12  </a:t>
                </a:r>
                <a:r>
                  <a:rPr lang="en-GB" sz="3200" b="1" dirty="0">
                    <a:solidFill>
                      <a:schemeClr val="bg1"/>
                    </a:solidFill>
                  </a:rPr>
                  <a:t>÷ </a:t>
                </a:r>
                <a:r>
                  <a:rPr lang="en-GB" sz="3200" dirty="0">
                    <a:solidFill>
                      <a:schemeClr val="bg1"/>
                    </a:solidFill>
                  </a:rPr>
                  <a:t> 84 = </a:t>
                </a:r>
                <a14:m>
                  <m:oMath xmlns:m="http://schemas.openxmlformats.org/officeDocument/2006/math">
                    <m:f>
                      <m:fPr>
                        <m:ctrlPr>
                          <a:rPr lang="en-GB" sz="3200" i="1" smtClean="0">
                            <a:solidFill>
                              <a:schemeClr val="bg1"/>
                            </a:solidFill>
                            <a:latin typeface="Cambria Math" panose="02040503050406030204" pitchFamily="18" charset="0"/>
                          </a:rPr>
                        </m:ctrlPr>
                      </m:fPr>
                      <m:num>
                        <m:r>
                          <a:rPr lang="en-GB" sz="3200" b="0" i="1" smtClean="0">
                            <a:solidFill>
                              <a:schemeClr val="bg1"/>
                            </a:solidFill>
                            <a:latin typeface="Cambria Math" panose="02040503050406030204" pitchFamily="18" charset="0"/>
                          </a:rPr>
                          <m:t>1</m:t>
                        </m:r>
                      </m:num>
                      <m:den>
                        <m:r>
                          <a:rPr lang="en-GB" sz="3200" b="0" i="1" smtClean="0">
                            <a:solidFill>
                              <a:schemeClr val="bg1"/>
                            </a:solidFill>
                            <a:latin typeface="Cambria Math" panose="02040503050406030204" pitchFamily="18" charset="0"/>
                          </a:rPr>
                          <m:t>7</m:t>
                        </m:r>
                      </m:den>
                    </m:f>
                  </m:oMath>
                </a14:m>
                <a:r>
                  <a:rPr lang="en-GB" sz="3200" baseline="30000" dirty="0">
                    <a:solidFill>
                      <a:schemeClr val="bg1"/>
                    </a:solidFill>
                  </a:rPr>
                  <a:t> </a:t>
                </a:r>
                <a:r>
                  <a:rPr lang="en-GB" sz="3200" dirty="0" err="1">
                    <a:solidFill>
                      <a:schemeClr val="bg1"/>
                    </a:solidFill>
                  </a:rPr>
                  <a:t>th</a:t>
                </a:r>
                <a:r>
                  <a:rPr lang="en-GB" sz="3200" dirty="0">
                    <a:solidFill>
                      <a:schemeClr val="bg1"/>
                    </a:solidFill>
                  </a:rPr>
                  <a:t> of an orbit.</a:t>
                </a:r>
              </a:p>
            </p:txBody>
          </p:sp>
        </mc:Choice>
        <mc:Fallback xmlns="">
          <p:sp>
            <p:nvSpPr>
              <p:cNvPr id="5" name="Rectangle: Rounded Corners 4">
                <a:extLst>
                  <a:ext uri="{FF2B5EF4-FFF2-40B4-BE49-F238E27FC236}">
                    <a16:creationId xmlns:a16="http://schemas.microsoft.com/office/drawing/2014/main" id="{549362FC-B52E-5CAD-E670-FA9E4BFE0820}"/>
                  </a:ext>
                </a:extLst>
              </p:cNvPr>
              <p:cNvSpPr>
                <a:spLocks noRot="1" noChangeAspect="1" noMove="1" noResize="1" noEditPoints="1" noAdjustHandles="1" noChangeArrowheads="1" noChangeShapeType="1" noTextEdit="1"/>
              </p:cNvSpPr>
              <p:nvPr/>
            </p:nvSpPr>
            <p:spPr>
              <a:xfrm>
                <a:off x="1955689" y="3151310"/>
                <a:ext cx="5768814" cy="872050"/>
              </a:xfrm>
              <a:prstGeom prst="roundRect">
                <a:avLst/>
              </a:prstGeom>
              <a:blipFill>
                <a:blip r:embed="rId2"/>
                <a:stretch>
                  <a:fillRect/>
                </a:stretch>
              </a:blipFill>
              <a:ln>
                <a:solidFill>
                  <a:srgbClr val="000000"/>
                </a:solidFill>
              </a:ln>
            </p:spPr>
            <p:txBody>
              <a:bodyPr/>
              <a:lstStyle/>
              <a:p>
                <a:r>
                  <a:rPr lang="en-GB">
                    <a:noFill/>
                  </a:rPr>
                  <a:t> </a:t>
                </a:r>
              </a:p>
            </p:txBody>
          </p:sp>
        </mc:Fallback>
      </mc:AlternateContent>
    </p:spTree>
    <p:extLst>
      <p:ext uri="{BB962C8B-B14F-4D97-AF65-F5344CB8AC3E}">
        <p14:creationId xmlns:p14="http://schemas.microsoft.com/office/powerpoint/2010/main" val="246901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How far has Uranus moved?</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2077152"/>
          </a:xfrm>
        </p:spPr>
        <p:txBody>
          <a:bodyPr/>
          <a:lstStyle/>
          <a:p>
            <a:r>
              <a:rPr lang="en-GB" sz="2000" dirty="0"/>
              <a:t>Start with all the orbital arms in line.</a:t>
            </a:r>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sz="2000" dirty="0"/>
          </a:p>
          <a:p>
            <a:r>
              <a:rPr lang="en-GB" sz="2000" dirty="0"/>
              <a:t>In 12 years, Jupiter is just about to complete one orbit, or 360 degrees.</a:t>
            </a:r>
          </a:p>
          <a:p>
            <a:endParaRPr lang="en-GB" sz="2000" dirty="0"/>
          </a:p>
          <a:p>
            <a:pPr marL="0" indent="0">
              <a:buNone/>
            </a:pPr>
            <a:endParaRPr lang="en-GB" sz="2000" dirty="0"/>
          </a:p>
        </p:txBody>
      </p:sp>
      <p:pic>
        <p:nvPicPr>
          <p:cNvPr id="6" name="Picture 5" descr="Diagram with all the orbital arms of the orrery in line. ">
            <a:extLst>
              <a:ext uri="{FF2B5EF4-FFF2-40B4-BE49-F238E27FC236}">
                <a16:creationId xmlns:a16="http://schemas.microsoft.com/office/drawing/2014/main" id="{1C2CA05C-1F24-48AB-03FA-DD5825AD05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150" t="17746" r="29358" b="18270"/>
          <a:stretch/>
        </p:blipFill>
        <p:spPr bwMode="auto">
          <a:xfrm rot="5400000">
            <a:off x="3221991" y="1330577"/>
            <a:ext cx="2694656" cy="27605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344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How far has Uranus moved?</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431111"/>
          </a:xfrm>
        </p:spPr>
        <p:txBody>
          <a:bodyPr/>
          <a:lstStyle/>
          <a:p>
            <a:r>
              <a:rPr lang="en-GB" sz="2000" dirty="0"/>
              <a:t>In 12 years, Uranus has moved 1/7</a:t>
            </a:r>
            <a:r>
              <a:rPr lang="en-GB" sz="2000" baseline="30000" dirty="0"/>
              <a:t>th</a:t>
            </a:r>
            <a:r>
              <a:rPr lang="en-GB" sz="2000" dirty="0"/>
              <a:t> of its orbit.</a:t>
            </a:r>
          </a:p>
          <a:p>
            <a:endParaRPr lang="en-GB" sz="2000" dirty="0"/>
          </a:p>
          <a:p>
            <a:pPr marL="0" indent="0">
              <a:buNone/>
            </a:pPr>
            <a:endParaRPr lang="en-GB" sz="2000" dirty="0"/>
          </a:p>
          <a:p>
            <a:pPr marL="0" indent="0">
              <a:buNone/>
            </a:pPr>
            <a:endParaRPr lang="en-GB" sz="2000" dirty="0"/>
          </a:p>
        </p:txBody>
      </p:sp>
      <p:pic>
        <p:nvPicPr>
          <p:cNvPr id="4" name="Picture 3" descr="Diagram of the 51 degree movement of Uranus in it's orbit in 12 years. And Jupiter completing 360 degrees, or 1 orbit. ">
            <a:extLst>
              <a:ext uri="{FF2B5EF4-FFF2-40B4-BE49-F238E27FC236}">
                <a16:creationId xmlns:a16="http://schemas.microsoft.com/office/drawing/2014/main" id="{A4B0EF9B-922B-260E-0958-826C4D6549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510"/>
          <a:stretch/>
        </p:blipFill>
        <p:spPr bwMode="auto">
          <a:xfrm rot="5400000">
            <a:off x="3226293" y="2758637"/>
            <a:ext cx="2221610" cy="214877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68D4C140-6969-C14A-23ED-C849BE295AA8}"/>
                  </a:ext>
                </a:extLst>
              </p:cNvPr>
              <p:cNvSpPr/>
              <p:nvPr/>
            </p:nvSpPr>
            <p:spPr>
              <a:xfrm>
                <a:off x="1687593" y="1343880"/>
                <a:ext cx="5768814" cy="872050"/>
              </a:xfrm>
              <a:prstGeom prst="roundRect">
                <a:avLst/>
              </a:prstGeom>
              <a:solidFill>
                <a:srgbClr val="AE0019"/>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3200" dirty="0">
                    <a:solidFill>
                      <a:schemeClr val="bg1"/>
                    </a:solidFill>
                  </a:rPr>
                  <a:t>360 degrees x </a:t>
                </a:r>
                <a14:m>
                  <m:oMath xmlns:m="http://schemas.openxmlformats.org/officeDocument/2006/math">
                    <m:f>
                      <m:fPr>
                        <m:ctrlPr>
                          <a:rPr lang="en-GB" sz="3200" i="1" smtClean="0">
                            <a:solidFill>
                              <a:schemeClr val="bg1"/>
                            </a:solidFill>
                            <a:latin typeface="Cambria Math" panose="02040503050406030204" pitchFamily="18" charset="0"/>
                          </a:rPr>
                        </m:ctrlPr>
                      </m:fPr>
                      <m:num>
                        <m:r>
                          <a:rPr lang="en-GB" sz="3200" b="0" i="1" smtClean="0">
                            <a:solidFill>
                              <a:schemeClr val="bg1"/>
                            </a:solidFill>
                            <a:latin typeface="Cambria Math" panose="02040503050406030204" pitchFamily="18" charset="0"/>
                          </a:rPr>
                          <m:t>1</m:t>
                        </m:r>
                      </m:num>
                      <m:den>
                        <m:r>
                          <a:rPr lang="en-GB" sz="3200" b="0" i="1" smtClean="0">
                            <a:solidFill>
                              <a:schemeClr val="bg1"/>
                            </a:solidFill>
                            <a:latin typeface="Cambria Math" panose="02040503050406030204" pitchFamily="18" charset="0"/>
                          </a:rPr>
                          <m:t>7</m:t>
                        </m:r>
                      </m:den>
                    </m:f>
                  </m:oMath>
                </a14:m>
                <a:r>
                  <a:rPr lang="en-GB" sz="3200" baseline="30000" dirty="0">
                    <a:solidFill>
                      <a:schemeClr val="bg1"/>
                    </a:solidFill>
                  </a:rPr>
                  <a:t> </a:t>
                </a:r>
                <a:r>
                  <a:rPr lang="en-GB" sz="3200" dirty="0" err="1">
                    <a:solidFill>
                      <a:schemeClr val="bg1"/>
                    </a:solidFill>
                  </a:rPr>
                  <a:t>th</a:t>
                </a:r>
                <a:r>
                  <a:rPr lang="en-GB" sz="3200" dirty="0">
                    <a:solidFill>
                      <a:schemeClr val="bg1"/>
                    </a:solidFill>
                  </a:rPr>
                  <a:t> = 51 degrees</a:t>
                </a:r>
              </a:p>
            </p:txBody>
          </p:sp>
        </mc:Choice>
        <mc:Fallback xmlns="">
          <p:sp>
            <p:nvSpPr>
              <p:cNvPr id="5" name="Rectangle: Rounded Corners 4">
                <a:extLst>
                  <a:ext uri="{FF2B5EF4-FFF2-40B4-BE49-F238E27FC236}">
                    <a16:creationId xmlns:a16="http://schemas.microsoft.com/office/drawing/2014/main" id="{68D4C140-6969-C14A-23ED-C849BE295AA8}"/>
                  </a:ext>
                </a:extLst>
              </p:cNvPr>
              <p:cNvSpPr>
                <a:spLocks noRot="1" noChangeAspect="1" noMove="1" noResize="1" noEditPoints="1" noAdjustHandles="1" noChangeArrowheads="1" noChangeShapeType="1" noTextEdit="1"/>
              </p:cNvSpPr>
              <p:nvPr/>
            </p:nvSpPr>
            <p:spPr>
              <a:xfrm>
                <a:off x="1687593" y="1343880"/>
                <a:ext cx="5768814" cy="872050"/>
              </a:xfrm>
              <a:prstGeom prst="roundRect">
                <a:avLst/>
              </a:prstGeom>
              <a:blipFill>
                <a:blip r:embed="rId3"/>
                <a:stretch>
                  <a:fillRect/>
                </a:stretch>
              </a:blipFill>
              <a:ln>
                <a:solidFill>
                  <a:srgbClr val="000000"/>
                </a:solidFill>
              </a:ln>
            </p:spPr>
            <p:txBody>
              <a:bodyPr/>
              <a:lstStyle/>
              <a:p>
                <a:r>
                  <a:rPr lang="en-GB">
                    <a:noFill/>
                  </a:rPr>
                  <a:t> </a:t>
                </a:r>
              </a:p>
            </p:txBody>
          </p:sp>
        </mc:Fallback>
      </mc:AlternateContent>
      <p:sp>
        <p:nvSpPr>
          <p:cNvPr id="7" name="Content Placeholder 2">
            <a:extLst>
              <a:ext uri="{FF2B5EF4-FFF2-40B4-BE49-F238E27FC236}">
                <a16:creationId xmlns:a16="http://schemas.microsoft.com/office/drawing/2014/main" id="{C206B929-3F8E-8CAC-DBE5-4AB0AC3972B9}"/>
              </a:ext>
            </a:extLst>
          </p:cNvPr>
          <p:cNvSpPr txBox="1">
            <a:spLocks/>
          </p:cNvSpPr>
          <p:nvPr/>
        </p:nvSpPr>
        <p:spPr>
          <a:xfrm>
            <a:off x="650127" y="2400300"/>
            <a:ext cx="7553347" cy="506287"/>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t>Can you move the orbit of Uranus to 51 degrees?</a:t>
            </a:r>
          </a:p>
          <a:p>
            <a:endParaRPr lang="en-GB" sz="2000" dirty="0"/>
          </a:p>
          <a:p>
            <a:pPr marL="0" indent="0">
              <a:buFont typeface="Arial"/>
              <a:buNone/>
            </a:pPr>
            <a:endParaRPr lang="en-GB" sz="2000" dirty="0"/>
          </a:p>
        </p:txBody>
      </p:sp>
    </p:spTree>
    <p:extLst>
      <p:ext uri="{BB962C8B-B14F-4D97-AF65-F5344CB8AC3E}">
        <p14:creationId xmlns:p14="http://schemas.microsoft.com/office/powerpoint/2010/main" val="65829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How far has Uranus moved?</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431111"/>
          </a:xfrm>
        </p:spPr>
        <p:txBody>
          <a:bodyPr/>
          <a:lstStyle/>
          <a:p>
            <a:r>
              <a:rPr lang="en-GB" sz="2000" dirty="0"/>
              <a:t>In 6 years, Jupiter has moved ½ of its orbit, or 180 degrees.</a:t>
            </a:r>
          </a:p>
          <a:p>
            <a:r>
              <a:rPr lang="en-GB" sz="2000" dirty="0"/>
              <a:t>In 6 years, Uranus has moved:</a:t>
            </a:r>
          </a:p>
          <a:p>
            <a:endParaRPr lang="en-GB" sz="2000" dirty="0"/>
          </a:p>
          <a:p>
            <a:pPr marL="0" indent="0">
              <a:buNone/>
            </a:pPr>
            <a:endParaRPr lang="en-GB" sz="2000" dirty="0"/>
          </a:p>
          <a:p>
            <a:pPr marL="0" indent="0">
              <a:buNone/>
            </a:pPr>
            <a:endParaRPr lang="en-GB" sz="2000" dirty="0"/>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68D4C140-6969-C14A-23ED-C849BE295AA8}"/>
                  </a:ext>
                </a:extLst>
              </p:cNvPr>
              <p:cNvSpPr/>
              <p:nvPr/>
            </p:nvSpPr>
            <p:spPr>
              <a:xfrm>
                <a:off x="1856836" y="1805216"/>
                <a:ext cx="5139927" cy="650383"/>
              </a:xfrm>
              <a:prstGeom prst="roundRect">
                <a:avLst/>
              </a:prstGeom>
              <a:solidFill>
                <a:srgbClr val="AE0019"/>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200" dirty="0">
                    <a:solidFill>
                      <a:schemeClr val="bg1"/>
                    </a:solidFill>
                  </a:rPr>
                  <a:t>180 degrees x </a:t>
                </a:r>
                <a14:m>
                  <m:oMath xmlns:m="http://schemas.openxmlformats.org/officeDocument/2006/math">
                    <m:f>
                      <m:fPr>
                        <m:ctrlPr>
                          <a:rPr lang="en-GB" sz="2200" i="1" smtClean="0">
                            <a:solidFill>
                              <a:schemeClr val="bg1"/>
                            </a:solidFill>
                            <a:latin typeface="Cambria Math" panose="02040503050406030204" pitchFamily="18" charset="0"/>
                          </a:rPr>
                        </m:ctrlPr>
                      </m:fPr>
                      <m:num>
                        <m:r>
                          <a:rPr lang="en-GB" sz="2200" b="0" i="1" smtClean="0">
                            <a:solidFill>
                              <a:schemeClr val="bg1"/>
                            </a:solidFill>
                            <a:latin typeface="Cambria Math" panose="02040503050406030204" pitchFamily="18" charset="0"/>
                          </a:rPr>
                          <m:t>1</m:t>
                        </m:r>
                      </m:num>
                      <m:den>
                        <m:r>
                          <a:rPr lang="en-GB" sz="2200" b="0" i="1" smtClean="0">
                            <a:solidFill>
                              <a:schemeClr val="bg1"/>
                            </a:solidFill>
                            <a:latin typeface="Cambria Math" panose="02040503050406030204" pitchFamily="18" charset="0"/>
                          </a:rPr>
                          <m:t>7</m:t>
                        </m:r>
                      </m:den>
                    </m:f>
                  </m:oMath>
                </a14:m>
                <a:r>
                  <a:rPr lang="en-GB" sz="2200" baseline="30000" dirty="0">
                    <a:solidFill>
                      <a:schemeClr val="bg1"/>
                    </a:solidFill>
                  </a:rPr>
                  <a:t> </a:t>
                </a:r>
                <a:r>
                  <a:rPr lang="en-GB" sz="2200" dirty="0" err="1">
                    <a:solidFill>
                      <a:schemeClr val="bg1"/>
                    </a:solidFill>
                  </a:rPr>
                  <a:t>th</a:t>
                </a:r>
                <a:r>
                  <a:rPr lang="en-GB" sz="2200" dirty="0">
                    <a:solidFill>
                      <a:schemeClr val="bg1"/>
                    </a:solidFill>
                  </a:rPr>
                  <a:t> = 25 degrees</a:t>
                </a:r>
              </a:p>
            </p:txBody>
          </p:sp>
        </mc:Choice>
        <mc:Fallback xmlns="">
          <p:sp>
            <p:nvSpPr>
              <p:cNvPr id="5" name="Rectangle: Rounded Corners 4">
                <a:extLst>
                  <a:ext uri="{FF2B5EF4-FFF2-40B4-BE49-F238E27FC236}">
                    <a16:creationId xmlns:a16="http://schemas.microsoft.com/office/drawing/2014/main" id="{68D4C140-6969-C14A-23ED-C849BE295AA8}"/>
                  </a:ext>
                </a:extLst>
              </p:cNvPr>
              <p:cNvSpPr>
                <a:spLocks noRot="1" noChangeAspect="1" noMove="1" noResize="1" noEditPoints="1" noAdjustHandles="1" noChangeArrowheads="1" noChangeShapeType="1" noTextEdit="1"/>
              </p:cNvSpPr>
              <p:nvPr/>
            </p:nvSpPr>
            <p:spPr>
              <a:xfrm>
                <a:off x="1856836" y="1805216"/>
                <a:ext cx="5139927" cy="650383"/>
              </a:xfrm>
              <a:prstGeom prst="roundRect">
                <a:avLst/>
              </a:prstGeom>
              <a:blipFill>
                <a:blip r:embed="rId2"/>
                <a:stretch>
                  <a:fillRect/>
                </a:stretch>
              </a:blipFill>
              <a:ln>
                <a:solidFill>
                  <a:srgbClr val="000000"/>
                </a:solidFill>
              </a:ln>
            </p:spPr>
            <p:txBody>
              <a:bodyPr/>
              <a:lstStyle/>
              <a:p>
                <a:r>
                  <a:rPr lang="en-GB">
                    <a:noFill/>
                  </a:rPr>
                  <a:t> </a:t>
                </a:r>
              </a:p>
            </p:txBody>
          </p:sp>
        </mc:Fallback>
      </mc:AlternateContent>
      <p:sp>
        <p:nvSpPr>
          <p:cNvPr id="7" name="Content Placeholder 2">
            <a:extLst>
              <a:ext uri="{FF2B5EF4-FFF2-40B4-BE49-F238E27FC236}">
                <a16:creationId xmlns:a16="http://schemas.microsoft.com/office/drawing/2014/main" id="{C206B929-3F8E-8CAC-DBE5-4AB0AC3972B9}"/>
              </a:ext>
            </a:extLst>
          </p:cNvPr>
          <p:cNvSpPr txBox="1">
            <a:spLocks/>
          </p:cNvSpPr>
          <p:nvPr/>
        </p:nvSpPr>
        <p:spPr>
          <a:xfrm>
            <a:off x="650125" y="2554332"/>
            <a:ext cx="7553347" cy="506287"/>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b="1" dirty="0"/>
              <a:t>Can you move the orbit of Uranus to 25 degrees?</a:t>
            </a:r>
          </a:p>
          <a:p>
            <a:endParaRPr lang="en-GB" sz="2000" dirty="0"/>
          </a:p>
          <a:p>
            <a:pPr marL="0" indent="0">
              <a:buFont typeface="Arial"/>
              <a:buNone/>
            </a:pPr>
            <a:endParaRPr lang="en-GB" sz="2000" dirty="0"/>
          </a:p>
        </p:txBody>
      </p:sp>
      <p:pic>
        <p:nvPicPr>
          <p:cNvPr id="6" name="Picture 5" descr="Diagram showing Jupiter having completed half an orbit and Uranus having completed 1/14th of it's orbit in 6 years. ">
            <a:extLst>
              <a:ext uri="{FF2B5EF4-FFF2-40B4-BE49-F238E27FC236}">
                <a16:creationId xmlns:a16="http://schemas.microsoft.com/office/drawing/2014/main" id="{D68E7797-96C1-D3EB-3273-FD6A5F476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23" t="-1893" r="13145" b="1"/>
          <a:stretch/>
        </p:blipFill>
        <p:spPr bwMode="auto">
          <a:xfrm rot="5400000">
            <a:off x="3255094" y="2390319"/>
            <a:ext cx="2175676" cy="3105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388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latin typeface="Avenir Next LT Pro" panose="020B0504020202020204" pitchFamily="34" charset="0"/>
              </a:rPr>
              <a:t>Why don’t you investigate how many orbits the other planets will have completed in 6 years?</a:t>
            </a:r>
          </a:p>
        </p:txBody>
      </p:sp>
    </p:spTree>
    <p:extLst>
      <p:ext uri="{BB962C8B-B14F-4D97-AF65-F5344CB8AC3E}">
        <p14:creationId xmlns:p14="http://schemas.microsoft.com/office/powerpoint/2010/main" val="189779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78BF-554B-A8F5-ED1F-0E4B17D58277}"/>
              </a:ext>
            </a:extLst>
          </p:cNvPr>
          <p:cNvSpPr>
            <a:spLocks noGrp="1"/>
          </p:cNvSpPr>
          <p:nvPr>
            <p:ph type="ctrTitle"/>
          </p:nvPr>
        </p:nvSpPr>
        <p:spPr>
          <a:xfrm>
            <a:off x="650127" y="406889"/>
            <a:ext cx="4547161" cy="2076748"/>
          </a:xfrm>
        </p:spPr>
        <p:txBody>
          <a:bodyPr/>
          <a:lstStyle/>
          <a:p>
            <a:r>
              <a:rPr lang="en-GB" dirty="0"/>
              <a:t>Career Focus: </a:t>
            </a:r>
            <a:br>
              <a:rPr lang="en-GB" dirty="0"/>
            </a:br>
            <a:r>
              <a:rPr lang="en-GB" dirty="0"/>
              <a:t>Steven Beard</a:t>
            </a:r>
            <a:br>
              <a:rPr lang="en-GB" dirty="0"/>
            </a:br>
            <a:br>
              <a:rPr lang="en-GB" dirty="0"/>
            </a:br>
            <a:r>
              <a:rPr lang="en-GB" sz="2400" dirty="0"/>
              <a:t>Software Engineer.</a:t>
            </a:r>
            <a:br>
              <a:rPr lang="en-GB" sz="2400" dirty="0"/>
            </a:br>
            <a:br>
              <a:rPr lang="en-GB" sz="2400" dirty="0"/>
            </a:br>
            <a:r>
              <a:rPr lang="en-GB" sz="2200" b="0" dirty="0"/>
              <a:t>“I program the computers that astronomers use to control the instruments on their telescopes”</a:t>
            </a:r>
            <a:br>
              <a:rPr lang="en-GB" sz="2200" b="0" dirty="0"/>
            </a:br>
            <a:br>
              <a:rPr lang="en-GB" sz="2200" b="0" dirty="0"/>
            </a:br>
            <a:r>
              <a:rPr lang="en-GB" sz="2200" b="0" dirty="0"/>
              <a:t>Steven has worked on the Webb Space Telescope which has taken pictures of our Solar System like this one of Jupiter.</a:t>
            </a:r>
          </a:p>
        </p:txBody>
      </p:sp>
      <p:sp>
        <p:nvSpPr>
          <p:cNvPr id="4" name="Oval 2">
            <a:extLst>
              <a:ext uri="{FF2B5EF4-FFF2-40B4-BE49-F238E27FC236}">
                <a16:creationId xmlns:a16="http://schemas.microsoft.com/office/drawing/2014/main" id="{530C2E47-B1F0-D766-00A3-31F15C75D8FC}"/>
              </a:ext>
            </a:extLst>
          </p:cNvPr>
          <p:cNvSpPr>
            <a:spLocks noChangeArrowheads="1"/>
          </p:cNvSpPr>
          <p:nvPr/>
        </p:nvSpPr>
        <p:spPr bwMode="auto">
          <a:xfrm>
            <a:off x="6641061" y="872185"/>
            <a:ext cx="2159000" cy="2160588"/>
          </a:xfrm>
          <a:prstGeom prst="ellipse">
            <a:avLst/>
          </a:prstGeom>
          <a:blipFill dpi="0" rotWithShape="0">
            <a:blip r:embed="rId3"/>
            <a:srcRect/>
            <a:stretch>
              <a:fillRect/>
            </a:stretch>
          </a:blipFill>
          <a:ln w="38100" algn="ctr">
            <a:solidFill>
              <a:srgbClr val="BE1622"/>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8" name="Picture 4">
            <a:extLst>
              <a:ext uri="{FF2B5EF4-FFF2-40B4-BE49-F238E27FC236}">
                <a16:creationId xmlns:a16="http://schemas.microsoft.com/office/drawing/2014/main" id="{65DD773B-4D73-6A34-65F6-AB0E40346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185" y="3022688"/>
            <a:ext cx="2133716" cy="20237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EA55D3-F17B-A589-0442-5784644DE5EF}"/>
              </a:ext>
            </a:extLst>
          </p:cNvPr>
          <p:cNvSpPr txBox="1"/>
          <p:nvPr/>
        </p:nvSpPr>
        <p:spPr>
          <a:xfrm>
            <a:off x="7200900" y="4400139"/>
            <a:ext cx="1882588" cy="646331"/>
          </a:xfrm>
          <a:prstGeom prst="rect">
            <a:avLst/>
          </a:prstGeom>
          <a:noFill/>
        </p:spPr>
        <p:txBody>
          <a:bodyPr wrap="square">
            <a:spAutoFit/>
          </a:bodyPr>
          <a:lstStyle/>
          <a:p>
            <a:pPr algn="l"/>
            <a:r>
              <a:rPr lang="en-GB" sz="1200" b="0" i="0" dirty="0">
                <a:solidFill>
                  <a:schemeClr val="bg1"/>
                </a:solidFill>
                <a:effectLst/>
                <a:latin typeface="Avenir Next Bold"/>
              </a:rPr>
              <a:t>Image Credit: NASA, ESA, Jupiter ERS Team; image processing by Judy Schmidt</a:t>
            </a:r>
            <a:endParaRPr lang="en-GB" dirty="0"/>
          </a:p>
        </p:txBody>
      </p:sp>
    </p:spTree>
    <p:extLst>
      <p:ext uri="{BB962C8B-B14F-4D97-AF65-F5344CB8AC3E}">
        <p14:creationId xmlns:p14="http://schemas.microsoft.com/office/powerpoint/2010/main" val="285857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EBE4-ECB6-477B-A533-4F21C727B0BD}"/>
              </a:ext>
            </a:extLst>
          </p:cNvPr>
          <p:cNvSpPr>
            <a:spLocks noGrp="1"/>
          </p:cNvSpPr>
          <p:nvPr>
            <p:ph type="title"/>
          </p:nvPr>
        </p:nvSpPr>
        <p:spPr>
          <a:xfrm>
            <a:off x="650127" y="329055"/>
            <a:ext cx="6384680" cy="642468"/>
          </a:xfrm>
        </p:spPr>
        <p:txBody>
          <a:bodyPr/>
          <a:lstStyle/>
          <a:p>
            <a:r>
              <a:rPr lang="en-GB" sz="4600" dirty="0"/>
              <a:t>Earth &amp; Space</a:t>
            </a:r>
          </a:p>
        </p:txBody>
      </p:sp>
      <p:sp>
        <p:nvSpPr>
          <p:cNvPr id="5" name="Rectangle: Rounded Corners 4">
            <a:extLst>
              <a:ext uri="{FF2B5EF4-FFF2-40B4-BE49-F238E27FC236}">
                <a16:creationId xmlns:a16="http://schemas.microsoft.com/office/drawing/2014/main" id="{8768221E-A2C5-8858-0420-FAF8CD64715D}"/>
              </a:ext>
              <a:ext uri="{C183D7F6-B498-43B3-948B-1728B52AA6E4}">
                <adec:decorative xmlns:adec="http://schemas.microsoft.com/office/drawing/2017/decorative" val="1"/>
              </a:ext>
            </a:extLst>
          </p:cNvPr>
          <p:cNvSpPr/>
          <p:nvPr/>
        </p:nvSpPr>
        <p:spPr>
          <a:xfrm>
            <a:off x="274864" y="1547958"/>
            <a:ext cx="8577035" cy="2047583"/>
          </a:xfrm>
          <a:prstGeom prst="roundRect">
            <a:avLst/>
          </a:prstGeom>
          <a:solidFill>
            <a:srgbClr val="AE0019"/>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D7946980-E23E-920A-9436-F6E4A96B5456}"/>
              </a:ext>
            </a:extLst>
          </p:cNvPr>
          <p:cNvSpPr txBox="1"/>
          <p:nvPr/>
        </p:nvSpPr>
        <p:spPr>
          <a:xfrm>
            <a:off x="579119" y="1684161"/>
            <a:ext cx="5691051" cy="923330"/>
          </a:xfrm>
          <a:prstGeom prst="rect">
            <a:avLst/>
          </a:prstGeom>
          <a:noFill/>
        </p:spPr>
        <p:txBody>
          <a:bodyPr wrap="square">
            <a:spAutoFit/>
          </a:bodyPr>
          <a:lstStyle/>
          <a:p>
            <a:pPr marL="0" indent="0">
              <a:buNone/>
            </a:pPr>
            <a:r>
              <a:rPr lang="en-US" sz="3600" b="1" dirty="0">
                <a:solidFill>
                  <a:schemeClr val="bg1"/>
                </a:solidFill>
              </a:rPr>
              <a:t>Learning Outcome: </a:t>
            </a:r>
          </a:p>
          <a:p>
            <a:pPr marL="0" indent="0">
              <a:buNone/>
            </a:pPr>
            <a:endParaRPr lang="en-US" dirty="0"/>
          </a:p>
        </p:txBody>
      </p:sp>
      <p:sp>
        <p:nvSpPr>
          <p:cNvPr id="8" name="Text Placeholder 1">
            <a:extLst>
              <a:ext uri="{FF2B5EF4-FFF2-40B4-BE49-F238E27FC236}">
                <a16:creationId xmlns:a16="http://schemas.microsoft.com/office/drawing/2014/main" id="{E6F8E78D-3383-E43B-6731-A89D8C873C66}"/>
              </a:ext>
            </a:extLst>
          </p:cNvPr>
          <p:cNvSpPr txBox="1">
            <a:spLocks/>
          </p:cNvSpPr>
          <p:nvPr/>
        </p:nvSpPr>
        <p:spPr>
          <a:xfrm>
            <a:off x="819050" y="2070599"/>
            <a:ext cx="8050086" cy="1345978"/>
          </a:xfrm>
          <a:prstGeom prst="rect">
            <a:avLst/>
          </a:prstGeom>
        </p:spPr>
        <p:txBody>
          <a:bodyPr vert="horz" lIns="91440" tIns="45720" rIns="91440" bIns="45720" rtlCol="0">
            <a:normAutofit fontScale="25000" lnSpcReduction="20000"/>
          </a:bodyPr>
          <a:lstStyle>
            <a:lvl1pPr marL="285750" indent="-285750" algn="l" defTabSz="457200" rtl="0" eaLnBrk="1" latinLnBrk="0" hangingPunct="1">
              <a:spcBef>
                <a:spcPct val="20000"/>
              </a:spcBef>
              <a:buClr>
                <a:srgbClr val="BA0C2F"/>
              </a:buClr>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p>
          <a:p>
            <a:pPr marL="0" indent="0">
              <a:buFont typeface="Arial"/>
              <a:buNone/>
            </a:pPr>
            <a:endParaRPr lang="en-US" b="1" dirty="0"/>
          </a:p>
          <a:p>
            <a:pPr marL="0" indent="0">
              <a:buFont typeface="Arial"/>
              <a:buNone/>
            </a:pPr>
            <a:endParaRPr lang="en-US" dirty="0"/>
          </a:p>
          <a:p>
            <a:pPr marL="0" indent="0">
              <a:buFont typeface="Arial"/>
              <a:buNone/>
            </a:pPr>
            <a:r>
              <a:rPr lang="en-GB" sz="9800" dirty="0">
                <a:solidFill>
                  <a:schemeClr val="bg1"/>
                </a:solidFill>
                <a:latin typeface="Avenir Next Bold"/>
              </a:rPr>
              <a:t>To describe the movement of the Earth, and other planets, relative to the Sun in the Solar System</a:t>
            </a:r>
          </a:p>
          <a:p>
            <a:endParaRPr lang="en-US" dirty="0"/>
          </a:p>
        </p:txBody>
      </p:sp>
    </p:spTree>
    <p:extLst>
      <p:ext uri="{BB962C8B-B14F-4D97-AF65-F5344CB8AC3E}">
        <p14:creationId xmlns:p14="http://schemas.microsoft.com/office/powerpoint/2010/main" val="338146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3541D6-5B96-2728-379C-00C4161D6D95}"/>
              </a:ext>
            </a:extLst>
          </p:cNvPr>
          <p:cNvSpPr>
            <a:spLocks noGrp="1"/>
          </p:cNvSpPr>
          <p:nvPr>
            <p:ph type="title"/>
          </p:nvPr>
        </p:nvSpPr>
        <p:spPr>
          <a:xfrm>
            <a:off x="650126" y="478641"/>
            <a:ext cx="6691199" cy="642468"/>
          </a:xfrm>
        </p:spPr>
        <p:txBody>
          <a:bodyPr/>
          <a:lstStyle/>
          <a:p>
            <a:r>
              <a:rPr lang="en-GB" sz="3000" dirty="0"/>
              <a:t>Can you remember the order of the planets? </a:t>
            </a:r>
          </a:p>
        </p:txBody>
      </p:sp>
      <p:sp>
        <p:nvSpPr>
          <p:cNvPr id="5" name="Text Placeholder 7">
            <a:extLst>
              <a:ext uri="{FF2B5EF4-FFF2-40B4-BE49-F238E27FC236}">
                <a16:creationId xmlns:a16="http://schemas.microsoft.com/office/drawing/2014/main" id="{74B83051-E8FA-2DFB-5F6A-2B8EE33B30F3}"/>
              </a:ext>
            </a:extLst>
          </p:cNvPr>
          <p:cNvSpPr txBox="1">
            <a:spLocks/>
          </p:cNvSpPr>
          <p:nvPr/>
        </p:nvSpPr>
        <p:spPr>
          <a:xfrm>
            <a:off x="7227246" y="4501684"/>
            <a:ext cx="1528919"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N</a:t>
            </a:r>
            <a:r>
              <a:rPr lang="en-GB" sz="2000" b="0" dirty="0">
                <a:latin typeface="Avenir Next Bold"/>
              </a:rPr>
              <a:t>eptune</a:t>
            </a:r>
          </a:p>
        </p:txBody>
      </p:sp>
      <p:pic>
        <p:nvPicPr>
          <p:cNvPr id="6" name="Picture 16" descr="NASA image of Neptune">
            <a:extLst>
              <a:ext uri="{FF2B5EF4-FFF2-40B4-BE49-F238E27FC236}">
                <a16:creationId xmlns:a16="http://schemas.microsoft.com/office/drawing/2014/main" id="{88E10FFE-8CB9-CD60-8B7D-5E624AC3C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17" t="3662" r="13827" b="8056"/>
          <a:stretch/>
        </p:blipFill>
        <p:spPr bwMode="auto">
          <a:xfrm>
            <a:off x="7122368" y="3075260"/>
            <a:ext cx="1351966" cy="1250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7">
            <a:extLst>
              <a:ext uri="{FF2B5EF4-FFF2-40B4-BE49-F238E27FC236}">
                <a16:creationId xmlns:a16="http://schemas.microsoft.com/office/drawing/2014/main" id="{98C1EDA8-4587-D3AA-FE39-0B3F593EC3BC}"/>
              </a:ext>
            </a:extLst>
          </p:cNvPr>
          <p:cNvSpPr txBox="1">
            <a:spLocks/>
          </p:cNvSpPr>
          <p:nvPr/>
        </p:nvSpPr>
        <p:spPr>
          <a:xfrm>
            <a:off x="4762271" y="4513707"/>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BA0C2F"/>
                </a:solidFill>
                <a:latin typeface="Avenir Next Bold"/>
              </a:rPr>
              <a:t>U</a:t>
            </a:r>
            <a:r>
              <a:rPr lang="en-GB" sz="2000" b="0" dirty="0">
                <a:latin typeface="Avenir Next Bold"/>
              </a:rPr>
              <a:t>nder</a:t>
            </a:r>
            <a:r>
              <a:rPr lang="en-GB" sz="2000" dirty="0">
                <a:latin typeface="Avenir Next Bold"/>
              </a:rPr>
              <a:t> </a:t>
            </a:r>
            <a:r>
              <a:rPr lang="en-GB" sz="2000" b="0" dirty="0">
                <a:latin typeface="Avenir Next Bold"/>
              </a:rPr>
              <a:t>=</a:t>
            </a:r>
            <a:r>
              <a:rPr lang="en-GB" sz="2000" dirty="0">
                <a:latin typeface="Avenir Next Bold"/>
              </a:rPr>
              <a:t> </a:t>
            </a:r>
            <a:r>
              <a:rPr lang="en-GB" sz="2000" dirty="0">
                <a:solidFill>
                  <a:srgbClr val="BA0C2F"/>
                </a:solidFill>
                <a:latin typeface="Avenir Next Bold"/>
              </a:rPr>
              <a:t>U</a:t>
            </a:r>
            <a:r>
              <a:rPr lang="en-GB" sz="2000" b="0" dirty="0">
                <a:latin typeface="Avenir Next Bold"/>
              </a:rPr>
              <a:t>ranus</a:t>
            </a:r>
          </a:p>
        </p:txBody>
      </p:sp>
      <p:pic>
        <p:nvPicPr>
          <p:cNvPr id="8" name="Picture 14" descr="NASA image of Uranus">
            <a:extLst>
              <a:ext uri="{FF2B5EF4-FFF2-40B4-BE49-F238E27FC236}">
                <a16:creationId xmlns:a16="http://schemas.microsoft.com/office/drawing/2014/main" id="{AC47CE9D-73AA-5BD2-FC55-5506F6852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9" t="8001" r="16836" b="6724"/>
          <a:stretch/>
        </p:blipFill>
        <p:spPr bwMode="auto">
          <a:xfrm>
            <a:off x="5039814" y="3050744"/>
            <a:ext cx="1300994" cy="1250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7">
            <a:extLst>
              <a:ext uri="{FF2B5EF4-FFF2-40B4-BE49-F238E27FC236}">
                <a16:creationId xmlns:a16="http://schemas.microsoft.com/office/drawing/2014/main" id="{A0DE8F70-102C-587E-29FA-DC9E25C14CD6}"/>
              </a:ext>
            </a:extLst>
          </p:cNvPr>
          <p:cNvSpPr txBox="1">
            <a:spLocks/>
          </p:cNvSpPr>
          <p:nvPr/>
        </p:nvSpPr>
        <p:spPr>
          <a:xfrm>
            <a:off x="2729026" y="4504723"/>
            <a:ext cx="2098314"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BA0C2F"/>
                </a:solidFill>
                <a:latin typeface="Avenir Next Bold"/>
              </a:rPr>
              <a:t>S</a:t>
            </a:r>
            <a:r>
              <a:rPr lang="en-GB" sz="2000" b="0" dirty="0">
                <a:latin typeface="Avenir Next Bold"/>
              </a:rPr>
              <a:t>kip = </a:t>
            </a:r>
            <a:r>
              <a:rPr lang="en-GB" sz="2000" dirty="0">
                <a:solidFill>
                  <a:srgbClr val="BA0C2F"/>
                </a:solidFill>
                <a:latin typeface="Avenir Next Bold"/>
              </a:rPr>
              <a:t>S</a:t>
            </a:r>
            <a:r>
              <a:rPr lang="en-GB" sz="2000" b="0" dirty="0">
                <a:latin typeface="Avenir Next Bold"/>
              </a:rPr>
              <a:t>aturn</a:t>
            </a:r>
          </a:p>
        </p:txBody>
      </p:sp>
      <p:pic>
        <p:nvPicPr>
          <p:cNvPr id="10" name="Picture 12" descr="NASA image of Saturn">
            <a:extLst>
              <a:ext uri="{FF2B5EF4-FFF2-40B4-BE49-F238E27FC236}">
                <a16:creationId xmlns:a16="http://schemas.microsoft.com/office/drawing/2014/main" id="{8F480204-A637-42E1-39C4-F59432D09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944" y="3001058"/>
            <a:ext cx="2000834" cy="15006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7">
            <a:extLst>
              <a:ext uri="{FF2B5EF4-FFF2-40B4-BE49-F238E27FC236}">
                <a16:creationId xmlns:a16="http://schemas.microsoft.com/office/drawing/2014/main" id="{E8315161-F505-8FDB-1473-923D543B3174}"/>
              </a:ext>
            </a:extLst>
          </p:cNvPr>
          <p:cNvSpPr txBox="1">
            <a:spLocks/>
          </p:cNvSpPr>
          <p:nvPr/>
        </p:nvSpPr>
        <p:spPr>
          <a:xfrm>
            <a:off x="380375" y="4517875"/>
            <a:ext cx="2297396"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BA0C2F"/>
                </a:solidFill>
                <a:latin typeface="Avenir Next Bold"/>
              </a:rPr>
              <a:t>J</a:t>
            </a:r>
            <a:r>
              <a:rPr lang="en-GB" sz="2000" b="0" dirty="0">
                <a:latin typeface="Avenir Next Bold"/>
              </a:rPr>
              <a:t>ump &amp; = </a:t>
            </a:r>
            <a:r>
              <a:rPr lang="en-GB" sz="2000" dirty="0">
                <a:solidFill>
                  <a:srgbClr val="BA0C2F"/>
                </a:solidFill>
                <a:latin typeface="Avenir Next Bold"/>
              </a:rPr>
              <a:t>J</a:t>
            </a:r>
            <a:r>
              <a:rPr lang="en-GB" sz="2000" b="0" dirty="0">
                <a:latin typeface="Avenir Next Bold"/>
              </a:rPr>
              <a:t>upiter</a:t>
            </a:r>
          </a:p>
        </p:txBody>
      </p:sp>
      <p:pic>
        <p:nvPicPr>
          <p:cNvPr id="12" name="Picture 10" descr="NASA image of Jupiter">
            <a:extLst>
              <a:ext uri="{FF2B5EF4-FFF2-40B4-BE49-F238E27FC236}">
                <a16:creationId xmlns:a16="http://schemas.microsoft.com/office/drawing/2014/main" id="{B4D78189-4FF4-B9B4-425F-C1FFD3FE3D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74" t="5768" r="15951" b="5889"/>
          <a:stretch/>
        </p:blipFill>
        <p:spPr bwMode="auto">
          <a:xfrm>
            <a:off x="732406" y="3075899"/>
            <a:ext cx="1300995" cy="12196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7">
            <a:extLst>
              <a:ext uri="{FF2B5EF4-FFF2-40B4-BE49-F238E27FC236}">
                <a16:creationId xmlns:a16="http://schemas.microsoft.com/office/drawing/2014/main" id="{66B49534-4F92-E127-BFAD-051107A9DDAE}"/>
              </a:ext>
            </a:extLst>
          </p:cNvPr>
          <p:cNvSpPr txBox="1">
            <a:spLocks/>
          </p:cNvSpPr>
          <p:nvPr/>
        </p:nvSpPr>
        <p:spPr>
          <a:xfrm>
            <a:off x="6904732" y="2469221"/>
            <a:ext cx="1702411"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M</a:t>
            </a:r>
            <a:r>
              <a:rPr lang="en-GB" sz="2000" b="0" dirty="0">
                <a:latin typeface="Avenir Next Bold"/>
              </a:rPr>
              <a:t>oves = </a:t>
            </a:r>
            <a:r>
              <a:rPr lang="en-GB" sz="2000" dirty="0">
                <a:solidFill>
                  <a:srgbClr val="AE0019"/>
                </a:solidFill>
                <a:latin typeface="Avenir Next Bold"/>
              </a:rPr>
              <a:t>M</a:t>
            </a:r>
            <a:r>
              <a:rPr lang="en-GB" sz="2000" b="0" dirty="0">
                <a:latin typeface="Avenir Next Bold"/>
              </a:rPr>
              <a:t>ars</a:t>
            </a:r>
          </a:p>
        </p:txBody>
      </p:sp>
      <p:pic>
        <p:nvPicPr>
          <p:cNvPr id="14" name="Picture 8" descr="NASA image of Mars">
            <a:extLst>
              <a:ext uri="{FF2B5EF4-FFF2-40B4-BE49-F238E27FC236}">
                <a16:creationId xmlns:a16="http://schemas.microsoft.com/office/drawing/2014/main" id="{05E7FB5A-4D71-057E-9133-47CD887696F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319" t="6504" r="17239" b="6625"/>
          <a:stretch/>
        </p:blipFill>
        <p:spPr bwMode="auto">
          <a:xfrm>
            <a:off x="7108801" y="1232770"/>
            <a:ext cx="1226524" cy="12027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7">
            <a:extLst>
              <a:ext uri="{FF2B5EF4-FFF2-40B4-BE49-F238E27FC236}">
                <a16:creationId xmlns:a16="http://schemas.microsoft.com/office/drawing/2014/main" id="{426FA2F4-BA42-3623-377A-6794D221F420}"/>
              </a:ext>
            </a:extLst>
          </p:cNvPr>
          <p:cNvSpPr txBox="1">
            <a:spLocks/>
          </p:cNvSpPr>
          <p:nvPr/>
        </p:nvSpPr>
        <p:spPr>
          <a:xfrm>
            <a:off x="4717423" y="2489773"/>
            <a:ext cx="2492468" cy="56097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E</a:t>
            </a:r>
            <a:r>
              <a:rPr lang="en-GB" sz="2000" b="0" dirty="0">
                <a:latin typeface="Avenir Next Bold"/>
              </a:rPr>
              <a:t>xcellent = </a:t>
            </a:r>
            <a:r>
              <a:rPr lang="en-GB" sz="2000" dirty="0">
                <a:solidFill>
                  <a:srgbClr val="AE0019"/>
                </a:solidFill>
                <a:latin typeface="Avenir Next Bold"/>
              </a:rPr>
              <a:t>E</a:t>
            </a:r>
            <a:r>
              <a:rPr lang="en-GB" sz="2000" b="0" dirty="0">
                <a:latin typeface="Avenir Next Bold"/>
              </a:rPr>
              <a:t>arth</a:t>
            </a:r>
          </a:p>
        </p:txBody>
      </p:sp>
      <p:pic>
        <p:nvPicPr>
          <p:cNvPr id="16" name="Picture 4" descr="NASA image of Earth ">
            <a:extLst>
              <a:ext uri="{FF2B5EF4-FFF2-40B4-BE49-F238E27FC236}">
                <a16:creationId xmlns:a16="http://schemas.microsoft.com/office/drawing/2014/main" id="{2B49FCB5-CE54-0F9F-C09C-9D1DA70E09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240" t="6748" r="16871" b="5644"/>
          <a:stretch/>
        </p:blipFill>
        <p:spPr bwMode="auto">
          <a:xfrm>
            <a:off x="5015279" y="1220421"/>
            <a:ext cx="1206111" cy="12027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7">
            <a:extLst>
              <a:ext uri="{FF2B5EF4-FFF2-40B4-BE49-F238E27FC236}">
                <a16:creationId xmlns:a16="http://schemas.microsoft.com/office/drawing/2014/main" id="{915D6C98-6D8E-8EAD-D348-274368460D2C}"/>
              </a:ext>
            </a:extLst>
          </p:cNvPr>
          <p:cNvSpPr txBox="1">
            <a:spLocks/>
          </p:cNvSpPr>
          <p:nvPr/>
        </p:nvSpPr>
        <p:spPr>
          <a:xfrm>
            <a:off x="2734357" y="2458313"/>
            <a:ext cx="1586577" cy="56097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rgbClr val="921E42"/>
              </a:buClr>
              <a:buFont typeface="+mj-lt"/>
              <a:buNone/>
              <a:defRPr sz="1800" b="1" kern="1200" baseline="0">
                <a:solidFill>
                  <a:srgbClr val="000000"/>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AE0019"/>
                </a:solidFill>
                <a:latin typeface="Avenir Next Bold"/>
              </a:rPr>
              <a:t>V</a:t>
            </a:r>
            <a:r>
              <a:rPr lang="en-GB" sz="2000" b="0" dirty="0">
                <a:solidFill>
                  <a:schemeClr val="accent6">
                    <a:lumMod val="10000"/>
                  </a:schemeClr>
                </a:solidFill>
                <a:latin typeface="Avenir Next Bold"/>
              </a:rPr>
              <a:t>ery = </a:t>
            </a:r>
            <a:r>
              <a:rPr lang="en-GB" sz="2000" dirty="0">
                <a:solidFill>
                  <a:srgbClr val="AE0019"/>
                </a:solidFill>
                <a:latin typeface="Avenir Next Bold"/>
              </a:rPr>
              <a:t>V</a:t>
            </a:r>
            <a:r>
              <a:rPr lang="en-GB" sz="2000" b="0" dirty="0">
                <a:solidFill>
                  <a:schemeClr val="accent6">
                    <a:lumMod val="10000"/>
                  </a:schemeClr>
                </a:solidFill>
                <a:latin typeface="Avenir Next Bold"/>
              </a:rPr>
              <a:t>enus</a:t>
            </a:r>
          </a:p>
        </p:txBody>
      </p:sp>
      <p:pic>
        <p:nvPicPr>
          <p:cNvPr id="18" name="Picture 6" descr="Nasa image of Venus">
            <a:extLst>
              <a:ext uri="{FF2B5EF4-FFF2-40B4-BE49-F238E27FC236}">
                <a16:creationId xmlns:a16="http://schemas.microsoft.com/office/drawing/2014/main" id="{C842F03E-DA2D-91D5-539A-0B8A0A97D8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110" t="4050" r="15214" b="8834"/>
          <a:stretch/>
        </p:blipFill>
        <p:spPr bwMode="auto">
          <a:xfrm>
            <a:off x="2848308" y="1220421"/>
            <a:ext cx="1300994" cy="12027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7">
            <a:extLst>
              <a:ext uri="{FF2B5EF4-FFF2-40B4-BE49-F238E27FC236}">
                <a16:creationId xmlns:a16="http://schemas.microsoft.com/office/drawing/2014/main" id="{2A1DD697-EDE5-806F-EF40-C587B3EDF9EA}"/>
              </a:ext>
            </a:extLst>
          </p:cNvPr>
          <p:cNvSpPr txBox="1">
            <a:spLocks/>
          </p:cNvSpPr>
          <p:nvPr/>
        </p:nvSpPr>
        <p:spPr>
          <a:xfrm>
            <a:off x="552785" y="2435511"/>
            <a:ext cx="2098314" cy="4029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solidFill>
                  <a:srgbClr val="AE0019"/>
                </a:solidFill>
                <a:latin typeface="Avenir Next Bold"/>
              </a:rPr>
              <a:t>M</a:t>
            </a:r>
            <a:r>
              <a:rPr lang="en-GB" sz="2000" dirty="0">
                <a:solidFill>
                  <a:schemeClr val="accent6">
                    <a:lumMod val="10000"/>
                  </a:schemeClr>
                </a:solidFill>
                <a:latin typeface="Avenir Next Bold"/>
              </a:rPr>
              <a:t>y = </a:t>
            </a:r>
            <a:r>
              <a:rPr lang="en-GB" sz="2000" b="1" dirty="0">
                <a:solidFill>
                  <a:srgbClr val="AE0019"/>
                </a:solidFill>
                <a:latin typeface="Avenir Next Bold"/>
              </a:rPr>
              <a:t>M</a:t>
            </a:r>
            <a:r>
              <a:rPr lang="en-GB" sz="2000" dirty="0">
                <a:solidFill>
                  <a:schemeClr val="accent6">
                    <a:lumMod val="10000"/>
                  </a:schemeClr>
                </a:solidFill>
                <a:latin typeface="Avenir Next Bold"/>
              </a:rPr>
              <a:t>ercury</a:t>
            </a:r>
          </a:p>
        </p:txBody>
      </p:sp>
      <p:pic>
        <p:nvPicPr>
          <p:cNvPr id="20" name="Picture 2" descr="NASA image of Mercury">
            <a:extLst>
              <a:ext uri="{FF2B5EF4-FFF2-40B4-BE49-F238E27FC236}">
                <a16:creationId xmlns:a16="http://schemas.microsoft.com/office/drawing/2014/main" id="{D59809C5-FAD4-6EDE-820E-1D35317D129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152" t="6060" r="15043" b="4329"/>
          <a:stretch/>
        </p:blipFill>
        <p:spPr bwMode="auto">
          <a:xfrm>
            <a:off x="776220" y="1232770"/>
            <a:ext cx="1206111" cy="11612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C6D89A6-BE7A-A57B-5208-7B739A0FC5B1}"/>
              </a:ext>
            </a:extLst>
          </p:cNvPr>
          <p:cNvSpPr txBox="1"/>
          <p:nvPr/>
        </p:nvSpPr>
        <p:spPr>
          <a:xfrm rot="16200000">
            <a:off x="8274249" y="4302564"/>
            <a:ext cx="1404872" cy="276999"/>
          </a:xfrm>
          <a:prstGeom prst="rect">
            <a:avLst/>
          </a:prstGeom>
          <a:noFill/>
        </p:spPr>
        <p:txBody>
          <a:bodyPr wrap="none" rtlCol="0">
            <a:spAutoFit/>
          </a:bodyPr>
          <a:lstStyle/>
          <a:p>
            <a:r>
              <a:rPr lang="en-GB" sz="1200" dirty="0">
                <a:solidFill>
                  <a:srgbClr val="000000"/>
                </a:solidFill>
              </a:rPr>
              <a:t>Image Credit: NASA</a:t>
            </a:r>
          </a:p>
        </p:txBody>
      </p:sp>
    </p:spTree>
    <p:extLst>
      <p:ext uri="{BB962C8B-B14F-4D97-AF65-F5344CB8AC3E}">
        <p14:creationId xmlns:p14="http://schemas.microsoft.com/office/powerpoint/2010/main" val="313176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What is an orbit? </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904060"/>
            <a:ext cx="8101987" cy="1203415"/>
          </a:xfrm>
        </p:spPr>
        <p:txBody>
          <a:bodyPr/>
          <a:lstStyle/>
          <a:p>
            <a:r>
              <a:rPr lang="en-GB" sz="2000" dirty="0">
                <a:solidFill>
                  <a:schemeClr val="tx1">
                    <a:lumMod val="50000"/>
                  </a:schemeClr>
                </a:solidFill>
              </a:rPr>
              <a:t>An orbit is a circular pathway of one body around another. </a:t>
            </a:r>
          </a:p>
          <a:p>
            <a:r>
              <a:rPr lang="en-GB" sz="2000" dirty="0">
                <a:solidFill>
                  <a:schemeClr val="tx1">
                    <a:lumMod val="50000"/>
                  </a:schemeClr>
                </a:solidFill>
              </a:rPr>
              <a:t>All the planets orbit the Sun in an anti-clockwise direction</a:t>
            </a:r>
          </a:p>
        </p:txBody>
      </p:sp>
    </p:spTree>
    <p:extLst>
      <p:ext uri="{BB962C8B-B14F-4D97-AF65-F5344CB8AC3E}">
        <p14:creationId xmlns:p14="http://schemas.microsoft.com/office/powerpoint/2010/main" val="336415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What is a year? </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904060"/>
            <a:ext cx="8101987" cy="1203415"/>
          </a:xfrm>
        </p:spPr>
        <p:txBody>
          <a:bodyPr/>
          <a:lstStyle/>
          <a:p>
            <a:r>
              <a:rPr lang="en-GB" sz="2000" dirty="0">
                <a:solidFill>
                  <a:schemeClr val="tx1">
                    <a:lumMod val="50000"/>
                  </a:schemeClr>
                </a:solidFill>
              </a:rPr>
              <a:t>A year is the time it takes Earth to complete one orbit</a:t>
            </a:r>
          </a:p>
          <a:p>
            <a:r>
              <a:rPr lang="en-GB" sz="2000" dirty="0">
                <a:solidFill>
                  <a:schemeClr val="tx1">
                    <a:lumMod val="50000"/>
                  </a:schemeClr>
                </a:solidFill>
              </a:rPr>
              <a:t>The planets are not spaced out equally </a:t>
            </a:r>
          </a:p>
          <a:p>
            <a:r>
              <a:rPr lang="en-GB" sz="2000" dirty="0">
                <a:solidFill>
                  <a:schemeClr val="tx1">
                    <a:lumMod val="50000"/>
                  </a:schemeClr>
                </a:solidFill>
                <a:sym typeface="Wingdings" panose="05000000000000000000" pitchFamily="2" charset="2"/>
              </a:rPr>
              <a:t>One year on Earth is not the same as one year on any other planet.</a:t>
            </a:r>
            <a:endParaRPr lang="en-GB" sz="2000" dirty="0">
              <a:solidFill>
                <a:schemeClr val="tx1">
                  <a:lumMod val="50000"/>
                </a:schemeClr>
              </a:solidFill>
            </a:endParaRPr>
          </a:p>
        </p:txBody>
      </p:sp>
    </p:spTree>
    <p:extLst>
      <p:ext uri="{BB962C8B-B14F-4D97-AF65-F5344CB8AC3E}">
        <p14:creationId xmlns:p14="http://schemas.microsoft.com/office/powerpoint/2010/main" val="250423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a:xfrm>
            <a:off x="650126" y="582826"/>
            <a:ext cx="6473485" cy="642468"/>
          </a:xfrm>
        </p:spPr>
        <p:txBody>
          <a:bodyPr/>
          <a:lstStyle/>
          <a:p>
            <a:r>
              <a:rPr lang="en-GB" sz="3600" dirty="0"/>
              <a:t>How long is a year on the outer planets?</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1225294"/>
            <a:ext cx="8101987" cy="1203415"/>
          </a:xfrm>
        </p:spPr>
        <p:txBody>
          <a:bodyPr/>
          <a:lstStyle/>
          <a:p>
            <a:r>
              <a:rPr lang="en-GB" sz="2000" dirty="0">
                <a:solidFill>
                  <a:schemeClr val="tx1">
                    <a:lumMod val="50000"/>
                  </a:schemeClr>
                </a:solidFill>
              </a:rPr>
              <a:t>All the planets orbit the Sun, but they take different lengths of time. </a:t>
            </a:r>
          </a:p>
        </p:txBody>
      </p:sp>
      <p:sp>
        <p:nvSpPr>
          <p:cNvPr id="4" name="Text Placeholder 1">
            <a:extLst>
              <a:ext uri="{FF2B5EF4-FFF2-40B4-BE49-F238E27FC236}">
                <a16:creationId xmlns:a16="http://schemas.microsoft.com/office/drawing/2014/main" id="{CED25DBA-A7B0-3017-3B4E-4E7B9A2527DB}"/>
              </a:ext>
            </a:extLst>
          </p:cNvPr>
          <p:cNvSpPr txBox="1">
            <a:spLocks/>
          </p:cNvSpPr>
          <p:nvPr/>
        </p:nvSpPr>
        <p:spPr>
          <a:xfrm>
            <a:off x="576127" y="4531383"/>
            <a:ext cx="8969558" cy="591979"/>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buClr>
                <a:srgbClr val="BA0C2F"/>
              </a:buClr>
              <a:buFont typeface="Arial"/>
              <a:buChar char="•"/>
              <a:defRPr sz="1800" kern="1200" baseline="0">
                <a:solidFill>
                  <a:schemeClr val="tx1"/>
                </a:solidFill>
                <a:latin typeface="Arial"/>
                <a:ea typeface="+mn-ea"/>
                <a:cs typeface="Arial"/>
              </a:defRPr>
            </a:lvl1pPr>
            <a:lvl2pPr marL="742950" indent="-28575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921E4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200" dirty="0"/>
          </a:p>
        </p:txBody>
      </p:sp>
      <p:sp>
        <p:nvSpPr>
          <p:cNvPr id="5" name="Content Placeholder 2">
            <a:extLst>
              <a:ext uri="{FF2B5EF4-FFF2-40B4-BE49-F238E27FC236}">
                <a16:creationId xmlns:a16="http://schemas.microsoft.com/office/drawing/2014/main" id="{9E109C20-96F6-2829-4AD1-611AB247C00F}"/>
              </a:ext>
            </a:extLst>
          </p:cNvPr>
          <p:cNvSpPr txBox="1">
            <a:spLocks/>
          </p:cNvSpPr>
          <p:nvPr/>
        </p:nvSpPr>
        <p:spPr>
          <a:xfrm>
            <a:off x="650125" y="4672790"/>
            <a:ext cx="8101987" cy="490068"/>
          </a:xfrm>
          <a:prstGeom prst="rect">
            <a:avLst/>
          </a:prstGeom>
        </p:spPr>
        <p:txBody>
          <a:bodyPr vert="horz" lIns="0" tIns="0" rIns="0" bIns="0" rtlCol="0" anchor="t" anchorCtr="0">
            <a:noAutofit/>
          </a:bodyPr>
          <a:lstStyle>
            <a:lvl1pPr marL="180000" indent="-180000" algn="l" defTabSz="457200" rtl="0" eaLnBrk="1" latinLnBrk="0" hangingPunct="1">
              <a:spcBef>
                <a:spcPts val="90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1pPr>
            <a:lvl2pPr marL="396000" indent="-180000" algn="l" defTabSz="457200" rtl="0" eaLnBrk="1" latinLnBrk="0" hangingPunct="1">
              <a:spcBef>
                <a:spcPts val="450"/>
              </a:spcBef>
              <a:buFont typeface="Arial"/>
              <a:buChar char="–"/>
              <a:defRPr sz="1400" kern="1200">
                <a:solidFill>
                  <a:srgbClr val="34516C"/>
                </a:solidFill>
                <a:latin typeface="Avenir Next LT Pro" panose="020B0504020202020204" pitchFamily="34" charset="0"/>
                <a:ea typeface="+mn-ea"/>
                <a:cs typeface="Avenir Next LT Pro" panose="020B0504020202020204" pitchFamily="34" charset="0"/>
              </a:defRPr>
            </a:lvl2pPr>
            <a:lvl3pPr marL="11430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3pPr>
            <a:lvl4pPr marL="16002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4pPr>
            <a:lvl5pPr marL="2057400" indent="-228600" algn="l" defTabSz="457200" rtl="0" eaLnBrk="1" latinLnBrk="0" hangingPunct="1">
              <a:spcBef>
                <a:spcPct val="20000"/>
              </a:spcBef>
              <a:buFont typeface="Arial"/>
              <a:buChar char="»"/>
              <a:defRPr sz="1400" kern="1200">
                <a:solidFill>
                  <a:srgbClr val="34516C"/>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chemeClr val="tx1">
                    <a:lumMod val="50000"/>
                  </a:schemeClr>
                </a:solidFill>
              </a:rPr>
              <a:t>The outer planets take longer to orbit the Sun. </a:t>
            </a:r>
          </a:p>
          <a:p>
            <a:endParaRPr lang="en-GB" sz="2000" dirty="0">
              <a:solidFill>
                <a:schemeClr val="tx1">
                  <a:lumMod val="50000"/>
                </a:schemeClr>
              </a:solidFill>
            </a:endParaRPr>
          </a:p>
        </p:txBody>
      </p:sp>
      <p:pic>
        <p:nvPicPr>
          <p:cNvPr id="37" name="Picture 36">
            <a:extLst>
              <a:ext uri="{FF2B5EF4-FFF2-40B4-BE49-F238E27FC236}">
                <a16:creationId xmlns:a16="http://schemas.microsoft.com/office/drawing/2014/main" id="{8E7A2380-8637-CDF6-1641-DB072665AC9A}"/>
              </a:ext>
            </a:extLst>
          </p:cNvPr>
          <p:cNvPicPr>
            <a:picLocks noChangeAspect="1"/>
          </p:cNvPicPr>
          <p:nvPr/>
        </p:nvPicPr>
        <p:blipFill>
          <a:blip r:embed="rId2"/>
          <a:stretch>
            <a:fillRect/>
          </a:stretch>
        </p:blipFill>
        <p:spPr>
          <a:xfrm>
            <a:off x="1412552" y="1511761"/>
            <a:ext cx="5850396" cy="3121533"/>
          </a:xfrm>
          <a:prstGeom prst="rect">
            <a:avLst/>
          </a:prstGeom>
        </p:spPr>
      </p:pic>
    </p:spTree>
    <p:extLst>
      <p:ext uri="{BB962C8B-B14F-4D97-AF65-F5344CB8AC3E}">
        <p14:creationId xmlns:p14="http://schemas.microsoft.com/office/powerpoint/2010/main" val="120648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Making an Orrery</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6" y="904060"/>
            <a:ext cx="8101987" cy="1203415"/>
          </a:xfrm>
        </p:spPr>
        <p:txBody>
          <a:bodyPr/>
          <a:lstStyle/>
          <a:p>
            <a:r>
              <a:rPr lang="en-GB" sz="2000" dirty="0">
                <a:solidFill>
                  <a:schemeClr val="tx1">
                    <a:lumMod val="50000"/>
                  </a:schemeClr>
                </a:solidFill>
              </a:rPr>
              <a:t>An orrery is a model of the Solar System that can be used to show the motion of the planets relative to the Sun and each other. </a:t>
            </a:r>
          </a:p>
        </p:txBody>
      </p:sp>
    </p:spTree>
    <p:extLst>
      <p:ext uri="{BB962C8B-B14F-4D97-AF65-F5344CB8AC3E}">
        <p14:creationId xmlns:p14="http://schemas.microsoft.com/office/powerpoint/2010/main" val="37003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CF4B-6EC4-A14D-702D-12683668219C}"/>
              </a:ext>
            </a:extLst>
          </p:cNvPr>
          <p:cNvSpPr>
            <a:spLocks noGrp="1"/>
          </p:cNvSpPr>
          <p:nvPr>
            <p:ph type="title"/>
          </p:nvPr>
        </p:nvSpPr>
        <p:spPr/>
        <p:txBody>
          <a:bodyPr/>
          <a:lstStyle/>
          <a:p>
            <a:r>
              <a:rPr lang="en-GB" sz="3600" dirty="0"/>
              <a:t>Step 1.</a:t>
            </a:r>
          </a:p>
        </p:txBody>
      </p:sp>
      <p:sp>
        <p:nvSpPr>
          <p:cNvPr id="3" name="Content Placeholder 2">
            <a:extLst>
              <a:ext uri="{FF2B5EF4-FFF2-40B4-BE49-F238E27FC236}">
                <a16:creationId xmlns:a16="http://schemas.microsoft.com/office/drawing/2014/main" id="{15B458E0-EDC6-DC20-EB07-3D3277BF2E18}"/>
              </a:ext>
            </a:extLst>
          </p:cNvPr>
          <p:cNvSpPr>
            <a:spLocks noGrp="1"/>
          </p:cNvSpPr>
          <p:nvPr>
            <p:ph idx="1"/>
          </p:nvPr>
        </p:nvSpPr>
        <p:spPr>
          <a:xfrm>
            <a:off x="650127" y="912769"/>
            <a:ext cx="7553347" cy="1203415"/>
          </a:xfrm>
        </p:spPr>
        <p:txBody>
          <a:bodyPr/>
          <a:lstStyle/>
          <a:p>
            <a:r>
              <a:rPr lang="en-GB" sz="2000" dirty="0">
                <a:solidFill>
                  <a:schemeClr val="tx1">
                    <a:lumMod val="50000"/>
                  </a:schemeClr>
                </a:solidFill>
              </a:rPr>
              <a:t>Join together sheets paper to make an area at least 1 meter by 1 meter.</a:t>
            </a:r>
          </a:p>
          <a:p>
            <a:r>
              <a:rPr lang="en-GB" sz="2000" dirty="0">
                <a:solidFill>
                  <a:schemeClr val="tx1">
                    <a:lumMod val="50000"/>
                  </a:schemeClr>
                </a:solidFill>
              </a:rPr>
              <a:t>Place a dot in the centre of the paper</a:t>
            </a:r>
          </a:p>
        </p:txBody>
      </p:sp>
      <p:pic>
        <p:nvPicPr>
          <p:cNvPr id="11" name="Picture 10">
            <a:extLst>
              <a:ext uri="{FF2B5EF4-FFF2-40B4-BE49-F238E27FC236}">
                <a16:creationId xmlns:a16="http://schemas.microsoft.com/office/drawing/2014/main" id="{CBAF80B6-2DDE-AF4C-C951-4CF81FD6771B}"/>
              </a:ext>
            </a:extLst>
          </p:cNvPr>
          <p:cNvPicPr>
            <a:picLocks noChangeAspect="1"/>
          </p:cNvPicPr>
          <p:nvPr/>
        </p:nvPicPr>
        <p:blipFill>
          <a:blip r:embed="rId2"/>
          <a:stretch>
            <a:fillRect/>
          </a:stretch>
        </p:blipFill>
        <p:spPr>
          <a:xfrm>
            <a:off x="2685566" y="2116184"/>
            <a:ext cx="3297224" cy="2926563"/>
          </a:xfrm>
          <a:prstGeom prst="rect">
            <a:avLst/>
          </a:prstGeom>
        </p:spPr>
      </p:pic>
    </p:spTree>
    <p:extLst>
      <p:ext uri="{BB962C8B-B14F-4D97-AF65-F5344CB8AC3E}">
        <p14:creationId xmlns:p14="http://schemas.microsoft.com/office/powerpoint/2010/main" val="316180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5d81b6f-df86-4845-b0f7-e3bbaab7117d"/>
</p:tagLst>
</file>

<file path=ppt/theme/theme1.xml><?xml version="1.0" encoding="utf-8"?>
<a:theme xmlns:a="http://schemas.openxmlformats.org/drawingml/2006/main" name="Office Theme">
  <a:themeElements>
    <a:clrScheme name="Custom 1">
      <a:dk1>
        <a:srgbClr val="007FB0"/>
      </a:dk1>
      <a:lt1>
        <a:srgbClr val="FEFFFF"/>
      </a:lt1>
      <a:dk2>
        <a:srgbClr val="E3E5ED"/>
      </a:dk2>
      <a:lt2>
        <a:srgbClr val="34516C"/>
      </a:lt2>
      <a:accent1>
        <a:srgbClr val="0099D2"/>
      </a:accent1>
      <a:accent2>
        <a:srgbClr val="53B7E8"/>
      </a:accent2>
      <a:accent3>
        <a:srgbClr val="A4D3F2"/>
      </a:accent3>
      <a:accent4>
        <a:srgbClr val="577A9B"/>
      </a:accent4>
      <a:accent5>
        <a:srgbClr val="919CAD"/>
      </a:accent5>
      <a:accent6>
        <a:srgbClr val="C7CBDA"/>
      </a:accent6>
      <a:hlink>
        <a:srgbClr val="BE1622"/>
      </a:hlink>
      <a:folHlink>
        <a:srgbClr val="BE16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744A72311EBF4A4697C45967427595B8" ma:contentTypeVersion="0" ma:contentTypeDescription="A Microsoft InfoPath Form Template." ma:contentTypeScope="" ma:versionID="6f6433197b26f1a5ccb3cddd1aa5f772">
  <xsd:schema xmlns:xsd="http://www.w3.org/2001/XMLSchema" xmlns:xs="http://www.w3.org/2001/XMLSchema" xmlns:p="http://schemas.microsoft.com/office/2006/metadata/properties" xmlns:ns2="d44e51ce-3ab3-4ae9-9890-23e47c8db08d" targetNamespace="http://schemas.microsoft.com/office/2006/metadata/properties" ma:root="true" ma:fieldsID="c552911266c6b81082a9433c2a22ca5d" ns2:_="">
    <xsd:import namespace="d44e51ce-3ab3-4ae9-9890-23e47c8db08d"/>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e51ce-3ab3-4ae9-9890-23e47c8db08d"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Id xmlns="d44e51ce-3ab3-4ae9-9890-23e47c8db08d" xsi:nil="true"/>
    <ShowInCatalog xmlns="d44e51ce-3ab3-4ae9-9890-23e47c8db08d">false</ShowInCatalog>
    <FormDescription xmlns="d44e51ce-3ab3-4ae9-9890-23e47c8db08d" xsi:nil="true"/>
    <FormVersion xmlns="d44e51ce-3ab3-4ae9-9890-23e47c8db08d" xsi:nil="true"/>
    <CustomContentTypeId xmlns="d44e51ce-3ab3-4ae9-9890-23e47c8db08d" xsi:nil="true"/>
    <FormCategory xmlns="d44e51ce-3ab3-4ae9-9890-23e47c8db08d" xsi:nil="true"/>
    <FormName xmlns="d44e51ce-3ab3-4ae9-9890-23e47c8db08d" xsi:nil="true"/>
    <FormLocale xmlns="d44e51ce-3ab3-4ae9-9890-23e47c8db0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E641B-FB5D-42EB-820A-8223ED629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e51ce-3ab3-4ae9-9890-23e47c8db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d44e51ce-3ab3-4ae9-9890-23e47c8db08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TotalTime>
  <Words>1061</Words>
  <Application>Microsoft Office PowerPoint</Application>
  <PresentationFormat>On-screen Show (16:9)</PresentationFormat>
  <Paragraphs>115</Paragraphs>
  <Slides>26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Avenir Next Bold</vt:lpstr>
      <vt:lpstr>Avenir Next LT Pro</vt:lpstr>
      <vt:lpstr>Avenir Next Medium</vt:lpstr>
      <vt:lpstr>Calibri</vt:lpstr>
      <vt:lpstr>Calibri Light</vt:lpstr>
      <vt:lpstr>Cambria Math</vt:lpstr>
      <vt:lpstr>Office Theme</vt:lpstr>
      <vt:lpstr>Custom Design</vt:lpstr>
      <vt:lpstr>PowerPoint Presentation</vt:lpstr>
      <vt:lpstr>PowerPoint Presentation</vt:lpstr>
      <vt:lpstr>Earth &amp; Space</vt:lpstr>
      <vt:lpstr>Can you remember the order of the planets? </vt:lpstr>
      <vt:lpstr>What is an orbit? </vt:lpstr>
      <vt:lpstr>What is a year? </vt:lpstr>
      <vt:lpstr>How long is a year on the outer planets?</vt:lpstr>
      <vt:lpstr>Making an Orrery</vt:lpstr>
      <vt:lpstr>Step 1.</vt:lpstr>
      <vt:lpstr>Step 2.</vt:lpstr>
      <vt:lpstr>Step 3.</vt:lpstr>
      <vt:lpstr>Step 4.</vt:lpstr>
      <vt:lpstr>Step 5.</vt:lpstr>
      <vt:lpstr>Step 6.</vt:lpstr>
      <vt:lpstr>Step 7.</vt:lpstr>
      <vt:lpstr>Step 8.</vt:lpstr>
      <vt:lpstr>Step 9.</vt:lpstr>
      <vt:lpstr>Step 10.</vt:lpstr>
      <vt:lpstr>How the planets move:  Uranus &amp; Jupiter</vt:lpstr>
      <vt:lpstr>Orbits of Uranus and Jupiter</vt:lpstr>
      <vt:lpstr>How far has Uranus moved?</vt:lpstr>
      <vt:lpstr>How far has Uranus moved?</vt:lpstr>
      <vt:lpstr>How far has Uranus moved?</vt:lpstr>
      <vt:lpstr>How far has Uranus moved?</vt:lpstr>
      <vt:lpstr>Why don’t you investigate how many orbits the other planets will have completed in 6 years?</vt:lpstr>
      <vt:lpstr>Career Focus:  Steven Beard  Software Engineer.  “I program the computers that astronomers use to control the instruments on their telescopes”  Steven has worked on the Webb Space Telescope which has taken pictures of our Solar System like this one of Jupiter.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Joanne Pledger</cp:lastModifiedBy>
  <cp:revision>26</cp:revision>
  <dcterms:created xsi:type="dcterms:W3CDTF">2020-09-08T10:50:49Z</dcterms:created>
  <dcterms:modified xsi:type="dcterms:W3CDTF">2024-09-17T08:31:05Z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0x010100F8EF98760CBA4A94994F13BA881038FA00744A72311EBF4A4697C45967427595B8</vt:lpwstr>
  </property>
</Properties>
</file>